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9"/>
  </p:notesMasterIdLst>
  <p:sldIdLst>
    <p:sldId id="256" r:id="rId2"/>
    <p:sldId id="484" r:id="rId3"/>
    <p:sldId id="501" r:id="rId4"/>
    <p:sldId id="503" r:id="rId5"/>
    <p:sldId id="504" r:id="rId6"/>
    <p:sldId id="508" r:id="rId7"/>
    <p:sldId id="505" r:id="rId8"/>
    <p:sldId id="500" r:id="rId9"/>
    <p:sldId id="506" r:id="rId10"/>
    <p:sldId id="507" r:id="rId11"/>
    <p:sldId id="499" r:id="rId12"/>
    <p:sldId id="498" r:id="rId13"/>
    <p:sldId id="488" r:id="rId14"/>
    <p:sldId id="489" r:id="rId15"/>
    <p:sldId id="490" r:id="rId16"/>
    <p:sldId id="491" r:id="rId17"/>
    <p:sldId id="492" r:id="rId18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2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6634E6B-7AD6-4028-8B46-1BB2DFD4A11E}" type="slidenum">
              <a:rPr lang="cs-CZ" sz="1200" smtClean="0">
                <a:latin typeface="Arial" charset="0"/>
              </a:rPr>
              <a:pPr eaLnBrk="1" hangingPunct="1"/>
              <a:t>9</a:t>
            </a:fld>
            <a:endParaRPr lang="cs-CZ" sz="1200" smtClean="0">
              <a:latin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CA28A8-F871-46D0-B037-1969D6FA4E44}" type="slidenum">
              <a:rPr lang="cs-CZ" sz="1200" smtClean="0">
                <a:latin typeface="Arial" charset="0"/>
              </a:rPr>
              <a:pPr eaLnBrk="1" hangingPunct="1"/>
              <a:t>10</a:t>
            </a:fld>
            <a:endParaRPr lang="cs-CZ" sz="1200" smtClean="0">
              <a:latin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A4E743-0CCC-4F1A-BB2A-FA6D38BC9E98}" type="slidenum">
              <a:rPr lang="cs-CZ" smtClean="0"/>
              <a:pPr/>
              <a:t>13</a:t>
            </a:fld>
            <a:endParaRPr lang="cs-CZ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9B4BF7-2487-4DD4-8512-5FE2BA5FFC66}" type="slidenum">
              <a:rPr lang="cs-CZ" smtClean="0"/>
              <a:pPr/>
              <a:t>14</a:t>
            </a:fld>
            <a:endParaRPr lang="cs-CZ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8000"/>
            <a:ext cx="5029200" cy="4106863"/>
          </a:xfrm>
          <a:noFill/>
          <a:ln/>
        </p:spPr>
        <p:txBody>
          <a:bodyPr lIns="91568" tIns="45784" rIns="91568" bIns="45784"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D51689-96A9-4619-A683-01A9A017A4BC}" type="slidenum">
              <a:rPr lang="cs-CZ" smtClean="0"/>
              <a:pPr/>
              <a:t>15</a:t>
            </a:fld>
            <a:endParaRPr lang="cs-CZ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8025"/>
            <a:ext cx="4532312" cy="339883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318000"/>
            <a:ext cx="5029200" cy="4106863"/>
          </a:xfrm>
          <a:noFill/>
          <a:ln/>
        </p:spPr>
        <p:txBody>
          <a:bodyPr lIns="91568" tIns="45784" rIns="91568" bIns="45784"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F1BC67-BCE0-453D-AA23-D3D02A983F00}" type="slidenum">
              <a:rPr lang="cs-CZ" smtClean="0"/>
              <a:pPr/>
              <a:t>16</a:t>
            </a:fld>
            <a:endParaRPr lang="cs-CZ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F1BC67-BCE0-453D-AA23-D3D02A983F00}" type="slidenum">
              <a:rPr lang="cs-CZ" smtClean="0"/>
              <a:pPr/>
              <a:t>17</a:t>
            </a:fld>
            <a:endParaRPr lang="cs-CZ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Struktura předmětu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000" b="1" dirty="0" smtClean="0">
                <a:solidFill>
                  <a:schemeClr val="bg1">
                    <a:lumMod val="65000"/>
                  </a:schemeClr>
                </a:solidFill>
              </a:rPr>
              <a:t>NPRG035 (2/2 </a:t>
            </a:r>
            <a:r>
              <a:rPr lang="cs-CZ" sz="2000" b="1" dirty="0" err="1" smtClean="0">
                <a:solidFill>
                  <a:schemeClr val="bg1">
                    <a:lumMod val="65000"/>
                  </a:schemeClr>
                </a:solidFill>
              </a:rPr>
              <a:t>Zk</a:t>
            </a:r>
            <a:r>
              <a:rPr lang="cs-CZ" sz="2000" b="1" dirty="0" smtClean="0">
                <a:solidFill>
                  <a:schemeClr val="bg1">
                    <a:lumMod val="65000"/>
                  </a:schemeClr>
                </a:solidFill>
              </a:rPr>
              <a:t>/Z) – Jazyk C</a:t>
            </a: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lang="cs-CZ" sz="2000" b="1" dirty="0" smtClean="0">
                <a:solidFill>
                  <a:schemeClr val="bg1">
                    <a:lumMod val="65000"/>
                  </a:schemeClr>
                </a:solidFill>
              </a:rPr>
              <a:t> a platforma .NET (zima)</a:t>
            </a:r>
          </a:p>
          <a:p>
            <a:pPr eaLnBrk="1" hangingPunct="1"/>
            <a:r>
              <a:rPr lang="cs-CZ" sz="2000" dirty="0" smtClean="0">
                <a:solidFill>
                  <a:schemeClr val="bg1">
                    <a:lumMod val="65000"/>
                  </a:schemeClr>
                </a:solidFill>
              </a:rPr>
              <a:t>Přednáška</a:t>
            </a:r>
          </a:p>
          <a:p>
            <a:pPr eaLnBrk="1" hangingPunct="1"/>
            <a:r>
              <a:rPr lang="cs-CZ" sz="2000" dirty="0" smtClean="0">
                <a:solidFill>
                  <a:schemeClr val="bg1">
                    <a:lumMod val="65000"/>
                  </a:schemeClr>
                </a:solidFill>
              </a:rPr>
              <a:t>Cvičení (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SW2</a:t>
            </a:r>
            <a:r>
              <a:rPr lang="cs-CZ" sz="2000" dirty="0" smtClean="0">
                <a:solidFill>
                  <a:schemeClr val="bg1">
                    <a:lumMod val="65000"/>
                  </a:schemeClr>
                </a:solidFill>
              </a:rPr>
              <a:t>) – třeba se přihlásit v </a:t>
            </a:r>
            <a:r>
              <a:rPr lang="cs-CZ" sz="2000" dirty="0" err="1" smtClean="0">
                <a:solidFill>
                  <a:schemeClr val="bg1">
                    <a:lumMod val="65000"/>
                  </a:schemeClr>
                </a:solidFill>
              </a:rPr>
              <a:t>SISu</a:t>
            </a:r>
            <a:endParaRPr lang="en-US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cs-CZ" sz="2000" b="1" dirty="0" smtClean="0"/>
              <a:t>NPRG038 (2/</a:t>
            </a:r>
            <a:r>
              <a:rPr lang="en-US" sz="2000" b="1" dirty="0" smtClean="0"/>
              <a:t>2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Zk</a:t>
            </a:r>
            <a:r>
              <a:rPr lang="cs-CZ" sz="2000" b="1" dirty="0" smtClean="0"/>
              <a:t>/Z) – Pokročilé programování pro .NET </a:t>
            </a:r>
            <a:r>
              <a:rPr lang="en-US" sz="2000" b="1" dirty="0" smtClean="0"/>
              <a:t>I </a:t>
            </a:r>
            <a:r>
              <a:rPr lang="cs-CZ" sz="2000" b="1" dirty="0" smtClean="0"/>
              <a:t>(léto)</a:t>
            </a:r>
          </a:p>
          <a:p>
            <a:r>
              <a:rPr lang="cs-CZ" sz="2000" dirty="0"/>
              <a:t>Přednáška – </a:t>
            </a:r>
            <a:r>
              <a:rPr lang="en-US" sz="2000" dirty="0" err="1" smtClean="0"/>
              <a:t>st</a:t>
            </a:r>
            <a:r>
              <a:rPr lang="cs-CZ" sz="2000" dirty="0" smtClean="0"/>
              <a:t>ř</a:t>
            </a:r>
            <a:r>
              <a:rPr lang="en-US" sz="2000" dirty="0" err="1" smtClean="0"/>
              <a:t>eda</a:t>
            </a:r>
            <a:r>
              <a:rPr lang="cs-CZ" sz="2000" dirty="0" smtClean="0"/>
              <a:t> 1</a:t>
            </a:r>
            <a:r>
              <a:rPr lang="en-US" sz="2000" dirty="0" smtClean="0"/>
              <a:t>7</a:t>
            </a:r>
            <a:r>
              <a:rPr lang="cs-CZ" sz="2000" dirty="0" smtClean="0"/>
              <a:t>:</a:t>
            </a:r>
            <a:r>
              <a:rPr lang="en-US" sz="2000" dirty="0"/>
              <a:t>2</a:t>
            </a:r>
            <a:r>
              <a:rPr lang="cs-CZ" sz="2000" dirty="0" smtClean="0"/>
              <a:t>0 </a:t>
            </a:r>
            <a:r>
              <a:rPr lang="cs-CZ" sz="2000" dirty="0"/>
              <a:t>v S3 </a:t>
            </a:r>
            <a:endParaRPr lang="en-US" sz="2000" dirty="0" smtClean="0"/>
          </a:p>
          <a:p>
            <a:pPr eaLnBrk="1" hangingPunct="1"/>
            <a:r>
              <a:rPr lang="en-US" sz="2000" dirty="0" err="1" smtClean="0"/>
              <a:t>Cvi</a:t>
            </a:r>
            <a:r>
              <a:rPr lang="cs-CZ" sz="2000" dirty="0" err="1" smtClean="0"/>
              <a:t>čení</a:t>
            </a:r>
            <a:r>
              <a:rPr lang="cs-CZ" sz="2000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SW2</a:t>
            </a:r>
            <a:r>
              <a:rPr lang="en-US" sz="2000" dirty="0" smtClean="0"/>
              <a:t>/</a:t>
            </a:r>
            <a:r>
              <a:rPr lang="en-US" sz="2000" dirty="0" err="1" smtClean="0"/>
              <a:t>SU2</a:t>
            </a:r>
            <a:r>
              <a:rPr lang="en-US" sz="2000" dirty="0" smtClean="0"/>
              <a:t>)</a:t>
            </a:r>
          </a:p>
          <a:p>
            <a:pPr>
              <a:buNone/>
            </a:pPr>
            <a:r>
              <a:rPr lang="cs-CZ" sz="2000" b="1" dirty="0" smtClean="0"/>
              <a:t>NPRG0</a:t>
            </a:r>
            <a:r>
              <a:rPr lang="en-US" sz="2000" b="1" dirty="0" smtClean="0"/>
              <a:t>57</a:t>
            </a:r>
            <a:r>
              <a:rPr lang="cs-CZ" sz="2000" b="1" dirty="0" smtClean="0"/>
              <a:t> </a:t>
            </a:r>
            <a:r>
              <a:rPr lang="cs-CZ" sz="2000" b="1" dirty="0"/>
              <a:t>(</a:t>
            </a:r>
            <a:r>
              <a:rPr lang="cs-CZ" sz="2000" b="1" dirty="0" smtClean="0"/>
              <a:t>2/</a:t>
            </a:r>
            <a:r>
              <a:rPr lang="en-US" sz="2000" b="1" dirty="0" smtClean="0"/>
              <a:t>0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Zk</a:t>
            </a:r>
            <a:r>
              <a:rPr lang="cs-CZ" sz="2000" b="1" dirty="0" smtClean="0"/>
              <a:t>) </a:t>
            </a:r>
            <a:r>
              <a:rPr lang="cs-CZ" sz="2000" b="1" dirty="0"/>
              <a:t>– Pokročilé programování pro .NET </a:t>
            </a:r>
            <a:r>
              <a:rPr lang="en-US" sz="2000" b="1" dirty="0" smtClean="0"/>
              <a:t>II </a:t>
            </a:r>
            <a:r>
              <a:rPr lang="cs-CZ" sz="2000" b="1" dirty="0" smtClean="0"/>
              <a:t>(léto</a:t>
            </a:r>
            <a:r>
              <a:rPr lang="cs-CZ" sz="2000" b="1" dirty="0"/>
              <a:t>)</a:t>
            </a:r>
          </a:p>
          <a:p>
            <a:r>
              <a:rPr lang="cs-CZ" sz="2000" dirty="0"/>
              <a:t>Přednáška </a:t>
            </a:r>
            <a:r>
              <a:rPr lang="cs-CZ" sz="2000" dirty="0" smtClean="0"/>
              <a:t>– úterý 17:20 v S3 – </a:t>
            </a:r>
            <a:r>
              <a:rPr lang="cs-CZ" sz="2000" dirty="0"/>
              <a:t>„interface s okolím“</a:t>
            </a:r>
            <a:endParaRPr lang="en-US" sz="2000" dirty="0"/>
          </a:p>
          <a:p>
            <a:pPr>
              <a:buNone/>
            </a:pPr>
            <a:r>
              <a:rPr lang="cs-CZ" sz="2000" b="1" dirty="0" smtClean="0"/>
              <a:t>NPRG0</a:t>
            </a:r>
            <a:r>
              <a:rPr lang="en-US" sz="2000" b="1" dirty="0" smtClean="0"/>
              <a:t>64</a:t>
            </a:r>
            <a:r>
              <a:rPr lang="cs-CZ" sz="2000" b="1" dirty="0" smtClean="0"/>
              <a:t> (</a:t>
            </a:r>
            <a:r>
              <a:rPr lang="en-US" sz="2000" b="1" dirty="0"/>
              <a:t>0</a:t>
            </a:r>
            <a:r>
              <a:rPr lang="cs-CZ" sz="2000" b="1" dirty="0" smtClean="0"/>
              <a:t>/</a:t>
            </a:r>
            <a:r>
              <a:rPr lang="en-US" sz="2000" b="1" dirty="0" smtClean="0"/>
              <a:t>2</a:t>
            </a:r>
            <a:r>
              <a:rPr lang="cs-CZ" sz="2000" b="1" dirty="0" smtClean="0"/>
              <a:t> Z) </a:t>
            </a:r>
            <a:r>
              <a:rPr lang="cs-CZ" sz="2000" b="1" dirty="0"/>
              <a:t>– </a:t>
            </a:r>
            <a:r>
              <a:rPr lang="cs-CZ" sz="2000" b="1" dirty="0" smtClean="0"/>
              <a:t>Programovaní uživatelských rozhraní v .NET</a:t>
            </a:r>
            <a:r>
              <a:rPr lang="en-US" sz="2000" b="1" dirty="0" smtClean="0"/>
              <a:t> </a:t>
            </a:r>
            <a:r>
              <a:rPr lang="cs-CZ" sz="2000" b="1" dirty="0"/>
              <a:t>(léto)</a:t>
            </a:r>
          </a:p>
          <a:p>
            <a:r>
              <a:rPr lang="cs-CZ" sz="2000" dirty="0" smtClean="0"/>
              <a:t>Přednáška </a:t>
            </a:r>
            <a:r>
              <a:rPr lang="cs-CZ" sz="2000" dirty="0"/>
              <a:t>– </a:t>
            </a:r>
            <a:r>
              <a:rPr lang="cs-CZ" sz="2000" dirty="0" smtClean="0"/>
              <a:t>pondělí 15:40 </a:t>
            </a:r>
            <a:r>
              <a:rPr lang="cs-CZ" sz="2000" dirty="0"/>
              <a:t>v S3 </a:t>
            </a:r>
            <a:r>
              <a:rPr lang="cs-CZ" sz="2000" dirty="0" smtClean="0"/>
              <a:t>– </a:t>
            </a:r>
            <a:r>
              <a:rPr lang="cs-CZ" sz="2000" dirty="0"/>
              <a:t>„interface s uživatelem</a:t>
            </a:r>
            <a:r>
              <a:rPr lang="cs-CZ" sz="2000" dirty="0" smtClean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22175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Požadavky na zápočet/zkoušku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type="body" sz="quarter" idx="13"/>
          </p:nvPr>
        </p:nvSpPr>
        <p:spPr>
          <a:xfrm>
            <a:off x="467544" y="999842"/>
            <a:ext cx="8208912" cy="566951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cs-CZ" sz="1400" b="1" dirty="0" smtClean="0"/>
              <a:t>NPRG035 (2/2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/Z) – Jazyk C</a:t>
            </a:r>
            <a:r>
              <a:rPr lang="en-US" sz="1400" b="1" dirty="0" smtClean="0"/>
              <a:t>#</a:t>
            </a:r>
            <a:r>
              <a:rPr lang="cs-CZ" sz="1400" b="1" dirty="0" smtClean="0"/>
              <a:t> a platforma .NET (zima)</a:t>
            </a:r>
          </a:p>
          <a:p>
            <a:pPr eaLnBrk="1" hangingPunct="1"/>
            <a:r>
              <a:rPr lang="cs-CZ" sz="1400" dirty="0" smtClean="0"/>
              <a:t>Zkouška (</a:t>
            </a:r>
            <a:r>
              <a:rPr lang="en-US" sz="1400" dirty="0" err="1" smtClean="0"/>
              <a:t>jako</a:t>
            </a:r>
            <a:r>
              <a:rPr lang="en-US" sz="1400" dirty="0" smtClean="0"/>
              <a:t> </a:t>
            </a:r>
            <a:r>
              <a:rPr lang="en-US" sz="1400" dirty="0" err="1" smtClean="0"/>
              <a:t>na</a:t>
            </a:r>
            <a:r>
              <a:rPr lang="en-US" sz="1400" dirty="0" smtClean="0"/>
              <a:t> P</a:t>
            </a:r>
            <a:r>
              <a:rPr lang="cs-CZ" sz="1400" dirty="0" err="1" smtClean="0"/>
              <a:t>rincipech</a:t>
            </a:r>
            <a:r>
              <a:rPr lang="cs-CZ" sz="1400" dirty="0" smtClean="0"/>
              <a:t> počítačů</a:t>
            </a:r>
            <a:r>
              <a:rPr lang="en-US" sz="1400" dirty="0" smtClean="0"/>
              <a:t> + </a:t>
            </a:r>
            <a:r>
              <a:rPr lang="cs-CZ" sz="1400" dirty="0" smtClean="0"/>
              <a:t>povinné ústní dozkoušení)</a:t>
            </a:r>
          </a:p>
          <a:p>
            <a:pPr eaLnBrk="1" hangingPunct="1"/>
            <a:r>
              <a:rPr lang="cs-CZ" sz="1400" dirty="0" smtClean="0"/>
              <a:t>Splněné povinnosti ze cvičení</a:t>
            </a:r>
          </a:p>
          <a:p>
            <a:pPr eaLnBrk="1" hangingPunct="1"/>
            <a:r>
              <a:rPr lang="cs-CZ" sz="1400" dirty="0" smtClean="0"/>
              <a:t>Zápočtový program (kontrolují cvičící)</a:t>
            </a:r>
          </a:p>
          <a:p>
            <a:pPr eaLnBrk="1" hangingPunct="1"/>
            <a:r>
              <a:rPr lang="cs-CZ" sz="1400" dirty="0" smtClean="0"/>
              <a:t>Praktický zápočtový test v počítačové laboratoři</a:t>
            </a:r>
          </a:p>
          <a:p>
            <a:pPr lvl="1" eaLnBrk="1" hangingPunct="1"/>
            <a:r>
              <a:rPr lang="cs-CZ" sz="1100" dirty="0" smtClean="0"/>
              <a:t>Naprogramovat a odladit jeden jednoduchý příklad</a:t>
            </a:r>
          </a:p>
          <a:p>
            <a:pPr lvl="1" eaLnBrk="1" hangingPunct="1"/>
            <a:r>
              <a:rPr lang="cs-CZ" sz="1100" dirty="0" smtClean="0"/>
              <a:t>Časový limit: 3 hodiny</a:t>
            </a:r>
          </a:p>
          <a:p>
            <a:pPr lvl="1" eaLnBrk="1" hangingPunct="1"/>
            <a:r>
              <a:rPr lang="cs-CZ" sz="1100" dirty="0" smtClean="0"/>
              <a:t>Celkem 5 pokusů, z toho ale maximálně 3 pokusy</a:t>
            </a:r>
            <a:r>
              <a:rPr lang="en-US" sz="1100" dirty="0" smtClean="0"/>
              <a:t> v</a:t>
            </a:r>
            <a:r>
              <a:rPr lang="cs-CZ" sz="1100" dirty="0" smtClean="0"/>
              <a:t> zimním </a:t>
            </a:r>
            <a:r>
              <a:rPr lang="cs-CZ" sz="1100" dirty="0" err="1" smtClean="0"/>
              <a:t>zk</a:t>
            </a:r>
            <a:r>
              <a:rPr lang="cs-CZ" sz="1100" dirty="0" smtClean="0"/>
              <a:t>. </a:t>
            </a:r>
            <a:r>
              <a:rPr lang="cs-CZ" sz="1100" dirty="0" err="1" smtClean="0"/>
              <a:t>obd</a:t>
            </a:r>
            <a:r>
              <a:rPr lang="cs-CZ" sz="1100" dirty="0" smtClean="0"/>
              <a:t>.</a:t>
            </a:r>
            <a:br>
              <a:rPr lang="cs-CZ" sz="1100" dirty="0" smtClean="0"/>
            </a:br>
            <a:r>
              <a:rPr lang="cs-CZ" sz="1100" dirty="0" smtClean="0"/>
              <a:t>(další až v některém z letních termínů)</a:t>
            </a:r>
          </a:p>
          <a:p>
            <a:pPr lvl="1" eaLnBrk="1" hangingPunct="1"/>
            <a:r>
              <a:rPr lang="cs-CZ" sz="1100" dirty="0" smtClean="0"/>
              <a:t>Dostatek termínů v zimním zkouškovém období + přibližně 2 v letním</a:t>
            </a:r>
          </a:p>
          <a:p>
            <a:pPr eaLnBrk="1" hangingPunct="1"/>
            <a:endParaRPr lang="cs-CZ" sz="1400" dirty="0" smtClean="0"/>
          </a:p>
          <a:p>
            <a:pPr eaLnBrk="1" hangingPunct="1">
              <a:buFontTx/>
              <a:buNone/>
            </a:pPr>
            <a:r>
              <a:rPr lang="cs-CZ" sz="1400" b="1" dirty="0" smtClean="0"/>
              <a:t>NPRG038 (2/2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/Z) – Pokročilé programování pro .NET I (léto)</a:t>
            </a:r>
            <a:endParaRPr lang="en-US" sz="1400" b="1" dirty="0" smtClean="0"/>
          </a:p>
          <a:p>
            <a:r>
              <a:rPr lang="cs-CZ" sz="1400" dirty="0"/>
              <a:t>Splněné povinnosti ze </a:t>
            </a:r>
            <a:r>
              <a:rPr lang="cs-CZ" sz="1400" dirty="0" smtClean="0"/>
              <a:t>cvičení</a:t>
            </a:r>
            <a:endParaRPr lang="cs-CZ" sz="1400" b="1" dirty="0" smtClean="0"/>
          </a:p>
          <a:p>
            <a:pPr eaLnBrk="1" hangingPunct="1"/>
            <a:r>
              <a:rPr lang="cs-CZ" sz="1400" dirty="0" smtClean="0"/>
              <a:t>Zápočtový program </a:t>
            </a:r>
            <a:endParaRPr lang="en-US" sz="1400" dirty="0" smtClean="0"/>
          </a:p>
          <a:p>
            <a:r>
              <a:rPr lang="cs-CZ" sz="1400" dirty="0" smtClean="0"/>
              <a:t>Zkouška (</a:t>
            </a:r>
            <a:r>
              <a:rPr lang="en-US" sz="1400" dirty="0" err="1"/>
              <a:t>jako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PP + </a:t>
            </a:r>
            <a:r>
              <a:rPr lang="cs-CZ" sz="1400" dirty="0"/>
              <a:t>povinné ústní dozkoušení</a:t>
            </a:r>
            <a:r>
              <a:rPr lang="cs-CZ" sz="1400" dirty="0" smtClean="0"/>
              <a:t>)</a:t>
            </a:r>
          </a:p>
          <a:p>
            <a:pPr marL="0" indent="0">
              <a:buNone/>
            </a:pPr>
            <a:endParaRPr lang="en-US" sz="1400" dirty="0" smtClean="0"/>
          </a:p>
          <a:p>
            <a:pPr>
              <a:buNone/>
            </a:pPr>
            <a:r>
              <a:rPr lang="cs-CZ" sz="1400" b="1" dirty="0" smtClean="0"/>
              <a:t>NPRG0</a:t>
            </a:r>
            <a:r>
              <a:rPr lang="en-US" sz="1400" b="1" dirty="0" smtClean="0"/>
              <a:t>57</a:t>
            </a:r>
            <a:r>
              <a:rPr lang="cs-CZ" sz="1400" b="1" dirty="0" smtClean="0"/>
              <a:t> </a:t>
            </a:r>
            <a:r>
              <a:rPr lang="cs-CZ" sz="1400" b="1" dirty="0"/>
              <a:t>(</a:t>
            </a:r>
            <a:r>
              <a:rPr lang="cs-CZ" sz="1400" b="1" dirty="0" smtClean="0"/>
              <a:t>2/</a:t>
            </a:r>
            <a:r>
              <a:rPr lang="en-US" sz="1400" b="1" dirty="0" smtClean="0"/>
              <a:t>0</a:t>
            </a:r>
            <a:r>
              <a:rPr lang="cs-CZ" sz="1400" b="1" dirty="0" smtClean="0"/>
              <a:t>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) </a:t>
            </a:r>
            <a:r>
              <a:rPr lang="cs-CZ" sz="1400" b="1" dirty="0"/>
              <a:t>– Pokročilé programování pro .NET </a:t>
            </a:r>
            <a:r>
              <a:rPr lang="cs-CZ" sz="1400" b="1" dirty="0" smtClean="0"/>
              <a:t>II (léto</a:t>
            </a:r>
            <a:r>
              <a:rPr lang="cs-CZ" sz="1400" b="1" dirty="0"/>
              <a:t>)</a:t>
            </a:r>
          </a:p>
          <a:p>
            <a:r>
              <a:rPr lang="en-US" sz="1400" dirty="0" smtClean="0"/>
              <a:t>“</a:t>
            </a:r>
            <a:r>
              <a:rPr lang="cs-CZ" sz="1400" dirty="0" smtClean="0"/>
              <a:t>Zápočtový program</a:t>
            </a:r>
            <a:r>
              <a:rPr lang="en-US" sz="1400" dirty="0" smtClean="0"/>
              <a:t>”</a:t>
            </a:r>
            <a:r>
              <a:rPr lang="cs-CZ" sz="1400" dirty="0" smtClean="0"/>
              <a:t> </a:t>
            </a:r>
            <a:r>
              <a:rPr lang="cs-CZ" sz="1400" dirty="0"/>
              <a:t>(kontrolují cvičící z </a:t>
            </a:r>
            <a:r>
              <a:rPr lang="cs-CZ" sz="1400" dirty="0" smtClean="0"/>
              <a:t>NPRG038</a:t>
            </a:r>
            <a:r>
              <a:rPr lang="cs-CZ" sz="1400" dirty="0"/>
              <a:t>, případně i </a:t>
            </a:r>
            <a:r>
              <a:rPr lang="cs-CZ" sz="1400" dirty="0" smtClean="0"/>
              <a:t>NPRG035)</a:t>
            </a:r>
          </a:p>
          <a:p>
            <a:pPr marL="0" indent="0">
              <a:buNone/>
            </a:pPr>
            <a:r>
              <a:rPr lang="cs-CZ" sz="1400" dirty="0" smtClean="0"/>
              <a:t>NEBO</a:t>
            </a:r>
            <a:endParaRPr lang="cs-CZ" sz="1400" dirty="0"/>
          </a:p>
          <a:p>
            <a:r>
              <a:rPr lang="cs-CZ" sz="1400" dirty="0"/>
              <a:t>Zkouška </a:t>
            </a:r>
            <a:r>
              <a:rPr lang="cs-CZ" sz="1400" dirty="0" smtClean="0"/>
              <a:t>(</a:t>
            </a:r>
            <a:r>
              <a:rPr lang="en-US" sz="1400" dirty="0" err="1"/>
              <a:t>jako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PP + </a:t>
            </a:r>
            <a:r>
              <a:rPr lang="cs-CZ" sz="1400" dirty="0"/>
              <a:t>povinné ústní dozkoušení</a:t>
            </a:r>
            <a:r>
              <a:rPr lang="cs-CZ" sz="1400" dirty="0" smtClean="0"/>
              <a:t>)</a:t>
            </a:r>
          </a:p>
          <a:p>
            <a:pPr marL="0" indent="0">
              <a:buNone/>
            </a:pPr>
            <a:endParaRPr lang="cs-CZ" sz="1400" dirty="0"/>
          </a:p>
          <a:p>
            <a:pPr>
              <a:buNone/>
            </a:pPr>
            <a:r>
              <a:rPr lang="cs-CZ" sz="1400" b="1" dirty="0" smtClean="0"/>
              <a:t>NPRG064 (0/2 Z) </a:t>
            </a:r>
            <a:r>
              <a:rPr lang="cs-CZ" sz="1400" b="1" dirty="0"/>
              <a:t>– Programování uživatelských rozhraní v .NET (léto)</a:t>
            </a:r>
          </a:p>
          <a:p>
            <a:r>
              <a:rPr lang="cs-CZ" sz="1400" dirty="0" smtClean="0"/>
              <a:t>Zápočtový program </a:t>
            </a:r>
            <a:r>
              <a:rPr lang="cs-CZ" sz="1400" dirty="0"/>
              <a:t>(kontrolují cvičící z NPRG038, případně i NPRG 035)</a:t>
            </a:r>
          </a:p>
          <a:p>
            <a:pPr marL="0" indent="0" eaLnBrk="1" hangingPunct="1">
              <a:buNone/>
            </a:pPr>
            <a:endParaRPr lang="cs-CZ" sz="1400" dirty="0" smtClean="0"/>
          </a:p>
        </p:txBody>
      </p:sp>
      <p:sp>
        <p:nvSpPr>
          <p:cNvPr id="4" name="Pravá složená závorka 3"/>
          <p:cNvSpPr/>
          <p:nvPr/>
        </p:nvSpPr>
        <p:spPr>
          <a:xfrm>
            <a:off x="5220072" y="1556792"/>
            <a:ext cx="214313" cy="1728192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" name="Obdélník 4"/>
          <p:cNvSpPr/>
          <p:nvPr/>
        </p:nvSpPr>
        <p:spPr>
          <a:xfrm rot="16200000">
            <a:off x="5833566" y="1916832"/>
            <a:ext cx="357188" cy="100811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dirty="0"/>
              <a:t>Zápočet</a:t>
            </a:r>
          </a:p>
        </p:txBody>
      </p:sp>
      <p:sp>
        <p:nvSpPr>
          <p:cNvPr id="6" name="Pravá složená závorka 5"/>
          <p:cNvSpPr/>
          <p:nvPr/>
        </p:nvSpPr>
        <p:spPr>
          <a:xfrm>
            <a:off x="4355976" y="3789040"/>
            <a:ext cx="214313" cy="472311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 rot="16200000">
            <a:off x="4880876" y="3521853"/>
            <a:ext cx="390359" cy="100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Zápočet</a:t>
            </a:r>
          </a:p>
        </p:txBody>
      </p:sp>
      <p:sp>
        <p:nvSpPr>
          <p:cNvPr id="8" name="Pravá složená závorka 7"/>
          <p:cNvSpPr/>
          <p:nvPr/>
        </p:nvSpPr>
        <p:spPr>
          <a:xfrm>
            <a:off x="6228184" y="5085184"/>
            <a:ext cx="214313" cy="792088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 rot="16200000">
            <a:off x="6733666" y="4941168"/>
            <a:ext cx="357188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 smtClean="0"/>
              <a:t>Zkou</a:t>
            </a:r>
            <a:r>
              <a:rPr lang="cs-CZ" sz="2000" dirty="0" err="1" smtClean="0"/>
              <a:t>ška</a:t>
            </a:r>
            <a:endParaRPr lang="cs-CZ" sz="2000" dirty="0"/>
          </a:p>
        </p:txBody>
      </p:sp>
      <p:sp>
        <p:nvSpPr>
          <p:cNvPr id="10" name="Pravá složená závorka 9"/>
          <p:cNvSpPr/>
          <p:nvPr/>
        </p:nvSpPr>
        <p:spPr>
          <a:xfrm>
            <a:off x="6084168" y="6310746"/>
            <a:ext cx="214313" cy="358614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1" name="Obdélník 10"/>
          <p:cNvSpPr/>
          <p:nvPr/>
        </p:nvSpPr>
        <p:spPr>
          <a:xfrm rot="16200000">
            <a:off x="6578518" y="5985997"/>
            <a:ext cx="390359" cy="100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Zápočet</a:t>
            </a:r>
          </a:p>
        </p:txBody>
      </p:sp>
    </p:spTree>
    <p:extLst>
      <p:ext uri="{BB962C8B-B14F-4D97-AF65-F5344CB8AC3E}">
        <p14:creationId xmlns:p14="http://schemas.microsoft.com/office/powerpoint/2010/main" val="251211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Požadavky na zápočet/zkoušku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type="body" sz="quarter" idx="13"/>
          </p:nvPr>
        </p:nvSpPr>
        <p:spPr>
          <a:xfrm>
            <a:off x="467544" y="999842"/>
            <a:ext cx="8208912" cy="566951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cs-CZ" sz="1400" b="1" dirty="0" smtClean="0"/>
              <a:t>NPRG035 (2/2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/Z) – Jazyk C</a:t>
            </a:r>
            <a:r>
              <a:rPr lang="en-US" sz="1400" b="1" dirty="0" smtClean="0"/>
              <a:t>#</a:t>
            </a:r>
            <a:r>
              <a:rPr lang="cs-CZ" sz="1400" b="1" dirty="0" smtClean="0"/>
              <a:t> a platforma .NET (zima)</a:t>
            </a:r>
          </a:p>
          <a:p>
            <a:pPr eaLnBrk="1" hangingPunct="1"/>
            <a:r>
              <a:rPr lang="cs-CZ" sz="1400" dirty="0" smtClean="0"/>
              <a:t>Zkouška (</a:t>
            </a:r>
            <a:r>
              <a:rPr lang="en-US" sz="1400" dirty="0" err="1" smtClean="0"/>
              <a:t>jako</a:t>
            </a:r>
            <a:r>
              <a:rPr lang="en-US" sz="1400" dirty="0" smtClean="0"/>
              <a:t> </a:t>
            </a:r>
            <a:r>
              <a:rPr lang="en-US" sz="1400" dirty="0" err="1" smtClean="0"/>
              <a:t>na</a:t>
            </a:r>
            <a:r>
              <a:rPr lang="en-US" sz="1400" dirty="0" smtClean="0"/>
              <a:t> P</a:t>
            </a:r>
            <a:r>
              <a:rPr lang="cs-CZ" sz="1400" dirty="0" err="1" smtClean="0"/>
              <a:t>rincipech</a:t>
            </a:r>
            <a:r>
              <a:rPr lang="cs-CZ" sz="1400" dirty="0" smtClean="0"/>
              <a:t> počítačů</a:t>
            </a:r>
            <a:r>
              <a:rPr lang="en-US" sz="1400" dirty="0" smtClean="0"/>
              <a:t> + </a:t>
            </a:r>
            <a:r>
              <a:rPr lang="cs-CZ" sz="1400" dirty="0" smtClean="0"/>
              <a:t>povinné ústní dozkoušení)</a:t>
            </a:r>
          </a:p>
          <a:p>
            <a:pPr eaLnBrk="1" hangingPunct="1"/>
            <a:r>
              <a:rPr lang="cs-CZ" sz="1400" dirty="0" smtClean="0"/>
              <a:t>Splněné povinnosti ze cvičení</a:t>
            </a:r>
          </a:p>
          <a:p>
            <a:pPr eaLnBrk="1" hangingPunct="1"/>
            <a:r>
              <a:rPr lang="cs-CZ" sz="1400" dirty="0" smtClean="0"/>
              <a:t>Zápočtový program (kontrolují cvičící)</a:t>
            </a:r>
          </a:p>
          <a:p>
            <a:pPr eaLnBrk="1" hangingPunct="1"/>
            <a:r>
              <a:rPr lang="cs-CZ" sz="1400" dirty="0" smtClean="0"/>
              <a:t>Praktický zápočtový test v počítačové laboratoři</a:t>
            </a:r>
          </a:p>
          <a:p>
            <a:pPr lvl="1" eaLnBrk="1" hangingPunct="1"/>
            <a:r>
              <a:rPr lang="cs-CZ" sz="1100" dirty="0" smtClean="0"/>
              <a:t>Naprogramovat a odladit jeden jednoduchý příklad</a:t>
            </a:r>
          </a:p>
          <a:p>
            <a:pPr lvl="1" eaLnBrk="1" hangingPunct="1"/>
            <a:r>
              <a:rPr lang="cs-CZ" sz="1100" dirty="0" smtClean="0"/>
              <a:t>Časový limit: 3 hodiny</a:t>
            </a:r>
          </a:p>
          <a:p>
            <a:pPr lvl="1" eaLnBrk="1" hangingPunct="1"/>
            <a:r>
              <a:rPr lang="cs-CZ" sz="1100" dirty="0" smtClean="0"/>
              <a:t>Celkem 5 pokusů, z toho ale maximálně 3 pokusy</a:t>
            </a:r>
            <a:r>
              <a:rPr lang="en-US" sz="1100" dirty="0" smtClean="0"/>
              <a:t> v</a:t>
            </a:r>
            <a:r>
              <a:rPr lang="cs-CZ" sz="1100" dirty="0" smtClean="0"/>
              <a:t> zimním </a:t>
            </a:r>
            <a:r>
              <a:rPr lang="cs-CZ" sz="1100" dirty="0" err="1" smtClean="0"/>
              <a:t>zk</a:t>
            </a:r>
            <a:r>
              <a:rPr lang="cs-CZ" sz="1100" dirty="0" smtClean="0"/>
              <a:t>. </a:t>
            </a:r>
            <a:r>
              <a:rPr lang="cs-CZ" sz="1100" dirty="0" err="1" smtClean="0"/>
              <a:t>obd</a:t>
            </a:r>
            <a:r>
              <a:rPr lang="cs-CZ" sz="1100" dirty="0" smtClean="0"/>
              <a:t>.</a:t>
            </a:r>
            <a:br>
              <a:rPr lang="cs-CZ" sz="1100" dirty="0" smtClean="0"/>
            </a:br>
            <a:r>
              <a:rPr lang="cs-CZ" sz="1100" dirty="0" smtClean="0"/>
              <a:t>(další až v některém z letních termínů)</a:t>
            </a:r>
          </a:p>
          <a:p>
            <a:pPr lvl="1" eaLnBrk="1" hangingPunct="1"/>
            <a:r>
              <a:rPr lang="cs-CZ" sz="1100" dirty="0" smtClean="0"/>
              <a:t>Dostatek termínů v zimním zkouškovém období + přibližně 2 v letním</a:t>
            </a:r>
          </a:p>
          <a:p>
            <a:pPr eaLnBrk="1" hangingPunct="1"/>
            <a:endParaRPr lang="cs-CZ" sz="1400" dirty="0" smtClean="0"/>
          </a:p>
          <a:p>
            <a:pPr eaLnBrk="1" hangingPunct="1">
              <a:buFontTx/>
              <a:buNone/>
            </a:pPr>
            <a:r>
              <a:rPr lang="cs-CZ" sz="1400" b="1" dirty="0" smtClean="0"/>
              <a:t>NPRG038 (2/2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/Z) – Pokročilé programování pro .NET I (léto)</a:t>
            </a:r>
            <a:endParaRPr lang="en-US" sz="1400" b="1" dirty="0" smtClean="0"/>
          </a:p>
          <a:p>
            <a:r>
              <a:rPr lang="cs-CZ" sz="1400" dirty="0"/>
              <a:t>Splněné povinnosti ze </a:t>
            </a:r>
            <a:r>
              <a:rPr lang="cs-CZ" sz="1400" dirty="0" smtClean="0"/>
              <a:t>cvičení</a:t>
            </a:r>
            <a:endParaRPr lang="cs-CZ" sz="1400" b="1" dirty="0" smtClean="0"/>
          </a:p>
          <a:p>
            <a:pPr eaLnBrk="1" hangingPunct="1"/>
            <a:r>
              <a:rPr lang="cs-CZ" sz="1400" dirty="0" smtClean="0"/>
              <a:t>Zápočtový program </a:t>
            </a:r>
            <a:endParaRPr lang="en-US" sz="1400" dirty="0" smtClean="0"/>
          </a:p>
          <a:p>
            <a:r>
              <a:rPr lang="cs-CZ" sz="1400" dirty="0" smtClean="0"/>
              <a:t>Zkouška (</a:t>
            </a:r>
            <a:r>
              <a:rPr lang="en-US" sz="1400" dirty="0" err="1"/>
              <a:t>jako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PP + </a:t>
            </a:r>
            <a:r>
              <a:rPr lang="cs-CZ" sz="1400" dirty="0"/>
              <a:t>povinné ústní dozkoušení</a:t>
            </a:r>
            <a:r>
              <a:rPr lang="cs-CZ" sz="1400" dirty="0" smtClean="0"/>
              <a:t>)</a:t>
            </a:r>
          </a:p>
          <a:p>
            <a:pPr marL="0" indent="0">
              <a:buNone/>
            </a:pPr>
            <a:endParaRPr lang="en-US" sz="1400" dirty="0" smtClean="0"/>
          </a:p>
          <a:p>
            <a:pPr>
              <a:buNone/>
            </a:pPr>
            <a:r>
              <a:rPr lang="cs-CZ" sz="1400" b="1" dirty="0" smtClean="0"/>
              <a:t>NPRG0</a:t>
            </a:r>
            <a:r>
              <a:rPr lang="en-US" sz="1400" b="1" dirty="0" smtClean="0"/>
              <a:t>57</a:t>
            </a:r>
            <a:r>
              <a:rPr lang="cs-CZ" sz="1400" b="1" dirty="0" smtClean="0"/>
              <a:t> </a:t>
            </a:r>
            <a:r>
              <a:rPr lang="cs-CZ" sz="1400" b="1" dirty="0"/>
              <a:t>(</a:t>
            </a:r>
            <a:r>
              <a:rPr lang="cs-CZ" sz="1400" b="1" dirty="0" smtClean="0"/>
              <a:t>2/</a:t>
            </a:r>
            <a:r>
              <a:rPr lang="en-US" sz="1400" b="1" dirty="0" smtClean="0"/>
              <a:t>0</a:t>
            </a:r>
            <a:r>
              <a:rPr lang="cs-CZ" sz="1400" b="1" dirty="0" smtClean="0"/>
              <a:t>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) </a:t>
            </a:r>
            <a:r>
              <a:rPr lang="cs-CZ" sz="1400" b="1" dirty="0"/>
              <a:t>– Pokročilé programování pro .NET </a:t>
            </a:r>
            <a:r>
              <a:rPr lang="cs-CZ" sz="1400" b="1" dirty="0" smtClean="0"/>
              <a:t>II (léto</a:t>
            </a:r>
            <a:r>
              <a:rPr lang="cs-CZ" sz="1400" b="1" dirty="0"/>
              <a:t>)</a:t>
            </a:r>
          </a:p>
          <a:p>
            <a:r>
              <a:rPr lang="en-US" sz="1400" dirty="0" smtClean="0"/>
              <a:t>“</a:t>
            </a:r>
            <a:r>
              <a:rPr lang="cs-CZ" sz="1400" dirty="0" smtClean="0"/>
              <a:t>Zápočtový program</a:t>
            </a:r>
            <a:r>
              <a:rPr lang="en-US" sz="1400" dirty="0" smtClean="0"/>
              <a:t>”</a:t>
            </a:r>
            <a:r>
              <a:rPr lang="cs-CZ" sz="1400" dirty="0" smtClean="0"/>
              <a:t> </a:t>
            </a:r>
            <a:r>
              <a:rPr lang="cs-CZ" sz="1400" dirty="0"/>
              <a:t>(kontrolují cvičící z </a:t>
            </a:r>
            <a:r>
              <a:rPr lang="cs-CZ" sz="1400" dirty="0" smtClean="0"/>
              <a:t>NPRG038</a:t>
            </a:r>
            <a:r>
              <a:rPr lang="cs-CZ" sz="1400" dirty="0"/>
              <a:t>, případně i </a:t>
            </a:r>
            <a:r>
              <a:rPr lang="cs-CZ" sz="1400" dirty="0" smtClean="0"/>
              <a:t>NPRG035)</a:t>
            </a:r>
          </a:p>
          <a:p>
            <a:pPr marL="0" indent="0">
              <a:buNone/>
            </a:pPr>
            <a:r>
              <a:rPr lang="cs-CZ" sz="1400" dirty="0" smtClean="0"/>
              <a:t>NEBO</a:t>
            </a:r>
            <a:endParaRPr lang="cs-CZ" sz="1400" dirty="0"/>
          </a:p>
          <a:p>
            <a:r>
              <a:rPr lang="cs-CZ" sz="1400" dirty="0"/>
              <a:t>Zkouška </a:t>
            </a:r>
            <a:r>
              <a:rPr lang="cs-CZ" sz="1400" dirty="0" smtClean="0"/>
              <a:t>(</a:t>
            </a:r>
            <a:r>
              <a:rPr lang="en-US" sz="1400" dirty="0" err="1"/>
              <a:t>jako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PP + </a:t>
            </a:r>
            <a:r>
              <a:rPr lang="cs-CZ" sz="1400" dirty="0"/>
              <a:t>povinné ústní dozkoušení</a:t>
            </a:r>
            <a:r>
              <a:rPr lang="cs-CZ" sz="1400" dirty="0" smtClean="0"/>
              <a:t>)</a:t>
            </a:r>
          </a:p>
          <a:p>
            <a:pPr marL="0" indent="0">
              <a:buNone/>
            </a:pPr>
            <a:endParaRPr lang="cs-CZ" sz="1400" dirty="0"/>
          </a:p>
          <a:p>
            <a:pPr>
              <a:buNone/>
            </a:pPr>
            <a:r>
              <a:rPr lang="cs-CZ" sz="1400" b="1" dirty="0" smtClean="0"/>
              <a:t>NPRG064 (0/2 Z) </a:t>
            </a:r>
            <a:r>
              <a:rPr lang="cs-CZ" sz="1400" b="1" dirty="0"/>
              <a:t>– Programování uživatelských rozhraní v .NET (léto)</a:t>
            </a:r>
          </a:p>
          <a:p>
            <a:r>
              <a:rPr lang="cs-CZ" sz="1400" dirty="0" smtClean="0"/>
              <a:t>Zápočtový program </a:t>
            </a:r>
            <a:r>
              <a:rPr lang="cs-CZ" sz="1400" dirty="0"/>
              <a:t>(kontrolují cvičící z NPRG038, případně i NPRG 035)</a:t>
            </a:r>
          </a:p>
          <a:p>
            <a:pPr marL="0" indent="0" eaLnBrk="1" hangingPunct="1">
              <a:buNone/>
            </a:pPr>
            <a:endParaRPr lang="cs-CZ" sz="1400" dirty="0" smtClean="0"/>
          </a:p>
        </p:txBody>
      </p:sp>
      <p:sp>
        <p:nvSpPr>
          <p:cNvPr id="4" name="Pravá složená závorka 3"/>
          <p:cNvSpPr/>
          <p:nvPr/>
        </p:nvSpPr>
        <p:spPr>
          <a:xfrm>
            <a:off x="5220072" y="1556792"/>
            <a:ext cx="214313" cy="1728192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" name="Obdélník 4"/>
          <p:cNvSpPr/>
          <p:nvPr/>
        </p:nvSpPr>
        <p:spPr>
          <a:xfrm rot="16200000">
            <a:off x="5833566" y="1916832"/>
            <a:ext cx="357188" cy="100811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dirty="0"/>
              <a:t>Zápočet</a:t>
            </a:r>
          </a:p>
        </p:txBody>
      </p:sp>
      <p:sp>
        <p:nvSpPr>
          <p:cNvPr id="6" name="Pravá složená závorka 5"/>
          <p:cNvSpPr/>
          <p:nvPr/>
        </p:nvSpPr>
        <p:spPr>
          <a:xfrm>
            <a:off x="4355976" y="3789040"/>
            <a:ext cx="214313" cy="472311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 rot="16200000">
            <a:off x="4880876" y="3521853"/>
            <a:ext cx="390359" cy="100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Zápočet</a:t>
            </a:r>
          </a:p>
        </p:txBody>
      </p:sp>
      <p:sp>
        <p:nvSpPr>
          <p:cNvPr id="8" name="Pravá složená závorka 7"/>
          <p:cNvSpPr/>
          <p:nvPr/>
        </p:nvSpPr>
        <p:spPr>
          <a:xfrm>
            <a:off x="6228184" y="5085184"/>
            <a:ext cx="214313" cy="792088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 rot="16200000">
            <a:off x="6733666" y="4941168"/>
            <a:ext cx="357188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 smtClean="0"/>
              <a:t>Zkou</a:t>
            </a:r>
            <a:r>
              <a:rPr lang="cs-CZ" sz="2000" dirty="0" err="1" smtClean="0"/>
              <a:t>ška</a:t>
            </a:r>
            <a:endParaRPr lang="cs-CZ" sz="2000" dirty="0"/>
          </a:p>
        </p:txBody>
      </p:sp>
      <p:sp>
        <p:nvSpPr>
          <p:cNvPr id="10" name="Pravá složená závorka 9"/>
          <p:cNvSpPr/>
          <p:nvPr/>
        </p:nvSpPr>
        <p:spPr>
          <a:xfrm>
            <a:off x="6084168" y="6310746"/>
            <a:ext cx="214313" cy="358614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1" name="Obdélník 10"/>
          <p:cNvSpPr/>
          <p:nvPr/>
        </p:nvSpPr>
        <p:spPr>
          <a:xfrm rot="16200000">
            <a:off x="6578518" y="5985997"/>
            <a:ext cx="390359" cy="100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Zápočet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184522" y="2384884"/>
            <a:ext cx="8640960" cy="14761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NPRG064 (0/2 Z</a:t>
            </a:r>
            <a:r>
              <a:rPr lang="cs-CZ" b="1" dirty="0"/>
              <a:t>) – </a:t>
            </a:r>
            <a:r>
              <a:rPr lang="cs-CZ" b="1" dirty="0" smtClean="0"/>
              <a:t>Programování uživatelských rozhraní v </a:t>
            </a:r>
            <a:r>
              <a:rPr lang="cs-CZ" b="1" dirty="0"/>
              <a:t>.</a:t>
            </a:r>
            <a:r>
              <a:rPr lang="cs-CZ" b="1" dirty="0" smtClean="0"/>
              <a:t>NET (léto</a:t>
            </a:r>
            <a:r>
              <a:rPr lang="cs-CZ" b="1" dirty="0"/>
              <a:t>)</a:t>
            </a:r>
            <a:endParaRPr lang="en-US" b="1" dirty="0"/>
          </a:p>
          <a:p>
            <a:pPr algn="ctr"/>
            <a:r>
              <a:rPr lang="cs-CZ" dirty="0" smtClean="0"/>
              <a:t>Zápočtový program, který byl uznaný v NPRG035 a</a:t>
            </a:r>
            <a:r>
              <a:rPr lang="en-US" dirty="0" smtClean="0"/>
              <a:t>/</a:t>
            </a:r>
            <a:r>
              <a:rPr lang="en-US" dirty="0" err="1" smtClean="0"/>
              <a:t>nebo</a:t>
            </a:r>
            <a:r>
              <a:rPr lang="en-US" dirty="0" smtClean="0"/>
              <a:t> v NPRG038 a/</a:t>
            </a:r>
            <a:r>
              <a:rPr lang="en-US" dirty="0" err="1" smtClean="0"/>
              <a:t>nebo</a:t>
            </a:r>
            <a:r>
              <a:rPr lang="en-US" dirty="0" smtClean="0"/>
              <a:t> v NPRG057</a:t>
            </a:r>
            <a:r>
              <a:rPr lang="cs-CZ" dirty="0" smtClean="0"/>
              <a:t>, pokud má nějaké netriviální uživatelské rozhraní (Desktop </a:t>
            </a:r>
            <a:r>
              <a:rPr lang="cs-CZ" dirty="0" err="1" smtClean="0"/>
              <a:t>App</a:t>
            </a:r>
            <a:r>
              <a:rPr lang="cs-CZ" dirty="0" smtClean="0"/>
              <a:t> = </a:t>
            </a:r>
            <a:r>
              <a:rPr lang="cs-CZ" dirty="0" err="1" smtClean="0"/>
              <a:t>WinForms</a:t>
            </a:r>
            <a:r>
              <a:rPr lang="cs-CZ" dirty="0" smtClean="0"/>
              <a:t>/WPF, Mobile </a:t>
            </a:r>
            <a:r>
              <a:rPr lang="cs-CZ" dirty="0" err="1" smtClean="0"/>
              <a:t>App</a:t>
            </a:r>
            <a:r>
              <a:rPr lang="cs-CZ" dirty="0" smtClean="0"/>
              <a:t> = </a:t>
            </a:r>
            <a:r>
              <a:rPr lang="cs-CZ" dirty="0" err="1" smtClean="0"/>
              <a:t>Xamarin</a:t>
            </a:r>
            <a:r>
              <a:rPr lang="cs-CZ" dirty="0" smtClean="0"/>
              <a:t>, Web </a:t>
            </a:r>
            <a:r>
              <a:rPr lang="cs-CZ" dirty="0" err="1" smtClean="0"/>
              <a:t>App</a:t>
            </a:r>
            <a:r>
              <a:rPr lang="cs-CZ" dirty="0" smtClean="0"/>
              <a:t> = ASP.NET </a:t>
            </a:r>
            <a:r>
              <a:rPr lang="cs-CZ" dirty="0" err="1" smtClean="0"/>
              <a:t>WebForms</a:t>
            </a:r>
            <a:r>
              <a:rPr lang="cs-CZ" dirty="0" smtClean="0"/>
              <a:t>/</a:t>
            </a:r>
            <a:r>
              <a:rPr lang="cs-CZ" dirty="0" err="1" smtClean="0"/>
              <a:t>ASP.NET</a:t>
            </a:r>
            <a:r>
              <a:rPr lang="cs-CZ" dirty="0" smtClean="0"/>
              <a:t> </a:t>
            </a:r>
            <a:r>
              <a:rPr lang="cs-CZ" dirty="0" err="1" smtClean="0"/>
              <a:t>MVC</a:t>
            </a:r>
            <a:r>
              <a:rPr lang="cs-CZ" dirty="0" smtClean="0"/>
              <a:t>, Game = Unity)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862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Požadavky na zápočet/zkoušku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type="body" sz="quarter" idx="13"/>
          </p:nvPr>
        </p:nvSpPr>
        <p:spPr>
          <a:xfrm>
            <a:off x="467544" y="999842"/>
            <a:ext cx="8208912" cy="566951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cs-CZ" sz="1400" b="1" dirty="0" smtClean="0"/>
              <a:t>NPRG035 (2/2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/Z) – Jazyk C</a:t>
            </a:r>
            <a:r>
              <a:rPr lang="en-US" sz="1400" b="1" dirty="0" smtClean="0"/>
              <a:t>#</a:t>
            </a:r>
            <a:r>
              <a:rPr lang="cs-CZ" sz="1400" b="1" dirty="0" smtClean="0"/>
              <a:t> a platforma .NET (zima)</a:t>
            </a:r>
          </a:p>
          <a:p>
            <a:pPr eaLnBrk="1" hangingPunct="1"/>
            <a:r>
              <a:rPr lang="cs-CZ" sz="1400" dirty="0" smtClean="0"/>
              <a:t>Zkouška (</a:t>
            </a:r>
            <a:r>
              <a:rPr lang="en-US" sz="1400" dirty="0" err="1" smtClean="0"/>
              <a:t>jako</a:t>
            </a:r>
            <a:r>
              <a:rPr lang="en-US" sz="1400" dirty="0" smtClean="0"/>
              <a:t> </a:t>
            </a:r>
            <a:r>
              <a:rPr lang="en-US" sz="1400" dirty="0" err="1" smtClean="0"/>
              <a:t>na</a:t>
            </a:r>
            <a:r>
              <a:rPr lang="en-US" sz="1400" dirty="0" smtClean="0"/>
              <a:t> P</a:t>
            </a:r>
            <a:r>
              <a:rPr lang="cs-CZ" sz="1400" dirty="0" err="1" smtClean="0"/>
              <a:t>rincipech</a:t>
            </a:r>
            <a:r>
              <a:rPr lang="cs-CZ" sz="1400" dirty="0" smtClean="0"/>
              <a:t> počítačů</a:t>
            </a:r>
            <a:r>
              <a:rPr lang="en-US" sz="1400" dirty="0" smtClean="0"/>
              <a:t> + </a:t>
            </a:r>
            <a:r>
              <a:rPr lang="cs-CZ" sz="1400" dirty="0" smtClean="0"/>
              <a:t>povinné ústní dozkoušení)</a:t>
            </a:r>
          </a:p>
          <a:p>
            <a:pPr eaLnBrk="1" hangingPunct="1"/>
            <a:r>
              <a:rPr lang="cs-CZ" sz="1400" dirty="0" smtClean="0"/>
              <a:t>Splněné povinnosti ze cvičení</a:t>
            </a:r>
          </a:p>
          <a:p>
            <a:pPr eaLnBrk="1" hangingPunct="1"/>
            <a:r>
              <a:rPr lang="cs-CZ" sz="1400" dirty="0" smtClean="0"/>
              <a:t>Zápočtový program (kontrolují cvičící)</a:t>
            </a:r>
          </a:p>
          <a:p>
            <a:pPr eaLnBrk="1" hangingPunct="1"/>
            <a:r>
              <a:rPr lang="cs-CZ" sz="1400" dirty="0" smtClean="0"/>
              <a:t>Praktický zápočtový test v počítačové laboratoři</a:t>
            </a:r>
          </a:p>
          <a:p>
            <a:pPr lvl="1" eaLnBrk="1" hangingPunct="1"/>
            <a:r>
              <a:rPr lang="cs-CZ" sz="1100" dirty="0" smtClean="0"/>
              <a:t>Naprogramovat a odladit jeden jednoduchý příklad</a:t>
            </a:r>
          </a:p>
          <a:p>
            <a:pPr lvl="1" eaLnBrk="1" hangingPunct="1"/>
            <a:r>
              <a:rPr lang="cs-CZ" sz="1100" dirty="0" smtClean="0"/>
              <a:t>Časový limit: 3 hodiny</a:t>
            </a:r>
          </a:p>
          <a:p>
            <a:pPr lvl="1" eaLnBrk="1" hangingPunct="1"/>
            <a:r>
              <a:rPr lang="cs-CZ" sz="1100" dirty="0" smtClean="0"/>
              <a:t>Celkem 5 pokusů, z toho ale maximálně 3 pokusy</a:t>
            </a:r>
            <a:r>
              <a:rPr lang="en-US" sz="1100" dirty="0" smtClean="0"/>
              <a:t> v</a:t>
            </a:r>
            <a:r>
              <a:rPr lang="cs-CZ" sz="1100" dirty="0" smtClean="0"/>
              <a:t> zimním </a:t>
            </a:r>
            <a:r>
              <a:rPr lang="cs-CZ" sz="1100" dirty="0" err="1" smtClean="0"/>
              <a:t>zk</a:t>
            </a:r>
            <a:r>
              <a:rPr lang="cs-CZ" sz="1100" dirty="0" smtClean="0"/>
              <a:t>. </a:t>
            </a:r>
            <a:r>
              <a:rPr lang="cs-CZ" sz="1100" dirty="0" err="1" smtClean="0"/>
              <a:t>obd</a:t>
            </a:r>
            <a:r>
              <a:rPr lang="cs-CZ" sz="1100" dirty="0" smtClean="0"/>
              <a:t>.</a:t>
            </a:r>
            <a:br>
              <a:rPr lang="cs-CZ" sz="1100" dirty="0" smtClean="0"/>
            </a:br>
            <a:r>
              <a:rPr lang="cs-CZ" sz="1100" dirty="0" smtClean="0"/>
              <a:t>(další až v některém z letních termínů)</a:t>
            </a:r>
          </a:p>
          <a:p>
            <a:pPr lvl="1" eaLnBrk="1" hangingPunct="1"/>
            <a:r>
              <a:rPr lang="cs-CZ" sz="1100" dirty="0" smtClean="0"/>
              <a:t>Dostatek termínů v zimním zkouškovém období + přibližně 2 v letním</a:t>
            </a:r>
          </a:p>
          <a:p>
            <a:pPr eaLnBrk="1" hangingPunct="1"/>
            <a:endParaRPr lang="cs-CZ" sz="1400" dirty="0" smtClean="0"/>
          </a:p>
          <a:p>
            <a:pPr eaLnBrk="1" hangingPunct="1">
              <a:buFontTx/>
              <a:buNone/>
            </a:pPr>
            <a:r>
              <a:rPr lang="cs-CZ" sz="1400" b="1" dirty="0" smtClean="0"/>
              <a:t>NPRG038 (2/2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/Z) – Pokročilé programování pro .NET I (léto)</a:t>
            </a:r>
            <a:endParaRPr lang="en-US" sz="1400" b="1" dirty="0" smtClean="0"/>
          </a:p>
          <a:p>
            <a:r>
              <a:rPr lang="cs-CZ" sz="1400" dirty="0"/>
              <a:t>Splněné povinnosti ze </a:t>
            </a:r>
            <a:r>
              <a:rPr lang="cs-CZ" sz="1400" dirty="0" smtClean="0"/>
              <a:t>cvičení</a:t>
            </a:r>
            <a:endParaRPr lang="cs-CZ" sz="1400" b="1" dirty="0" smtClean="0"/>
          </a:p>
          <a:p>
            <a:pPr eaLnBrk="1" hangingPunct="1"/>
            <a:r>
              <a:rPr lang="cs-CZ" sz="1400" dirty="0" smtClean="0"/>
              <a:t>Zápočtový program </a:t>
            </a:r>
            <a:endParaRPr lang="en-US" sz="1400" dirty="0" smtClean="0"/>
          </a:p>
          <a:p>
            <a:r>
              <a:rPr lang="cs-CZ" sz="1400" dirty="0" smtClean="0"/>
              <a:t>Zkouška (</a:t>
            </a:r>
            <a:r>
              <a:rPr lang="en-US" sz="1400" dirty="0" err="1"/>
              <a:t>jako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PP + </a:t>
            </a:r>
            <a:r>
              <a:rPr lang="cs-CZ" sz="1400" dirty="0"/>
              <a:t>povinné ústní dozkoušení</a:t>
            </a:r>
            <a:r>
              <a:rPr lang="cs-CZ" sz="1400" dirty="0" smtClean="0"/>
              <a:t>)</a:t>
            </a:r>
          </a:p>
          <a:p>
            <a:pPr marL="0" indent="0">
              <a:buNone/>
            </a:pPr>
            <a:endParaRPr lang="en-US" sz="1400" dirty="0" smtClean="0"/>
          </a:p>
          <a:p>
            <a:pPr>
              <a:buNone/>
            </a:pPr>
            <a:r>
              <a:rPr lang="cs-CZ" sz="1400" b="1" dirty="0" smtClean="0"/>
              <a:t>NPRG0</a:t>
            </a:r>
            <a:r>
              <a:rPr lang="en-US" sz="1400" b="1" dirty="0" smtClean="0"/>
              <a:t>57</a:t>
            </a:r>
            <a:r>
              <a:rPr lang="cs-CZ" sz="1400" b="1" dirty="0" smtClean="0"/>
              <a:t> </a:t>
            </a:r>
            <a:r>
              <a:rPr lang="cs-CZ" sz="1400" b="1" dirty="0"/>
              <a:t>(</a:t>
            </a:r>
            <a:r>
              <a:rPr lang="cs-CZ" sz="1400" b="1" dirty="0" smtClean="0"/>
              <a:t>2/</a:t>
            </a:r>
            <a:r>
              <a:rPr lang="en-US" sz="1400" b="1" dirty="0" smtClean="0"/>
              <a:t>0</a:t>
            </a:r>
            <a:r>
              <a:rPr lang="cs-CZ" sz="1400" b="1" dirty="0" smtClean="0"/>
              <a:t>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) </a:t>
            </a:r>
            <a:r>
              <a:rPr lang="cs-CZ" sz="1400" b="1" dirty="0"/>
              <a:t>– Pokročilé programování pro .NET </a:t>
            </a:r>
            <a:r>
              <a:rPr lang="cs-CZ" sz="1400" b="1" dirty="0" smtClean="0"/>
              <a:t>II (léto</a:t>
            </a:r>
            <a:r>
              <a:rPr lang="cs-CZ" sz="1400" b="1" dirty="0"/>
              <a:t>)</a:t>
            </a:r>
          </a:p>
          <a:p>
            <a:r>
              <a:rPr lang="en-US" sz="1400" dirty="0" smtClean="0"/>
              <a:t>“</a:t>
            </a:r>
            <a:r>
              <a:rPr lang="cs-CZ" sz="1400" dirty="0" smtClean="0"/>
              <a:t>Zápočtový program</a:t>
            </a:r>
            <a:r>
              <a:rPr lang="en-US" sz="1400" dirty="0" smtClean="0"/>
              <a:t>”</a:t>
            </a:r>
            <a:r>
              <a:rPr lang="cs-CZ" sz="1400" dirty="0" smtClean="0"/>
              <a:t> </a:t>
            </a:r>
            <a:r>
              <a:rPr lang="cs-CZ" sz="1400" dirty="0"/>
              <a:t>(kontrolují cvičící z </a:t>
            </a:r>
            <a:r>
              <a:rPr lang="cs-CZ" sz="1400" dirty="0" smtClean="0"/>
              <a:t>NPRG038</a:t>
            </a:r>
            <a:r>
              <a:rPr lang="cs-CZ" sz="1400" dirty="0"/>
              <a:t>, případně i </a:t>
            </a:r>
            <a:r>
              <a:rPr lang="cs-CZ" sz="1400" dirty="0" smtClean="0"/>
              <a:t>NPRG035)</a:t>
            </a:r>
          </a:p>
          <a:p>
            <a:pPr marL="0" indent="0">
              <a:buNone/>
            </a:pPr>
            <a:r>
              <a:rPr lang="cs-CZ" sz="1400" dirty="0" smtClean="0"/>
              <a:t>NEBO</a:t>
            </a:r>
            <a:endParaRPr lang="cs-CZ" sz="1400" dirty="0"/>
          </a:p>
          <a:p>
            <a:r>
              <a:rPr lang="cs-CZ" sz="1400" dirty="0"/>
              <a:t>Zkouška </a:t>
            </a:r>
            <a:r>
              <a:rPr lang="cs-CZ" sz="1400" dirty="0" smtClean="0"/>
              <a:t>(</a:t>
            </a:r>
            <a:r>
              <a:rPr lang="en-US" sz="1400" dirty="0" err="1"/>
              <a:t>jako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PP + </a:t>
            </a:r>
            <a:r>
              <a:rPr lang="cs-CZ" sz="1400" dirty="0"/>
              <a:t>povinné ústní dozkoušení</a:t>
            </a:r>
            <a:r>
              <a:rPr lang="cs-CZ" sz="1400" dirty="0" smtClean="0"/>
              <a:t>)</a:t>
            </a:r>
          </a:p>
          <a:p>
            <a:pPr marL="0" indent="0">
              <a:buNone/>
            </a:pPr>
            <a:endParaRPr lang="cs-CZ" sz="1400" dirty="0"/>
          </a:p>
          <a:p>
            <a:pPr>
              <a:buNone/>
            </a:pPr>
            <a:r>
              <a:rPr lang="cs-CZ" sz="1400" b="1" dirty="0" smtClean="0"/>
              <a:t>NPRG064 (0/2 Z) </a:t>
            </a:r>
            <a:r>
              <a:rPr lang="cs-CZ" sz="1400" b="1" dirty="0"/>
              <a:t>– Programování uživatelských rozhraní v .NET (léto)</a:t>
            </a:r>
          </a:p>
          <a:p>
            <a:r>
              <a:rPr lang="cs-CZ" sz="1400" dirty="0" smtClean="0"/>
              <a:t>Zápočtový program </a:t>
            </a:r>
            <a:r>
              <a:rPr lang="cs-CZ" sz="1400" dirty="0"/>
              <a:t>(kontrolují cvičící z NPRG038, případně i NPRG 035)</a:t>
            </a:r>
          </a:p>
          <a:p>
            <a:pPr marL="0" indent="0" eaLnBrk="1" hangingPunct="1">
              <a:buNone/>
            </a:pPr>
            <a:endParaRPr lang="cs-CZ" sz="1400" dirty="0" smtClean="0"/>
          </a:p>
        </p:txBody>
      </p:sp>
      <p:sp>
        <p:nvSpPr>
          <p:cNvPr id="4" name="Pravá složená závorka 3"/>
          <p:cNvSpPr/>
          <p:nvPr/>
        </p:nvSpPr>
        <p:spPr>
          <a:xfrm>
            <a:off x="5220072" y="1556792"/>
            <a:ext cx="214313" cy="1728192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" name="Obdélník 4"/>
          <p:cNvSpPr/>
          <p:nvPr/>
        </p:nvSpPr>
        <p:spPr>
          <a:xfrm rot="16200000">
            <a:off x="5833566" y="1916832"/>
            <a:ext cx="357188" cy="100811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dirty="0"/>
              <a:t>Zápočet</a:t>
            </a:r>
          </a:p>
        </p:txBody>
      </p:sp>
      <p:sp>
        <p:nvSpPr>
          <p:cNvPr id="6" name="Pravá složená závorka 5"/>
          <p:cNvSpPr/>
          <p:nvPr/>
        </p:nvSpPr>
        <p:spPr>
          <a:xfrm>
            <a:off x="4355976" y="3789040"/>
            <a:ext cx="214313" cy="472311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 rot="16200000">
            <a:off x="4880876" y="3521853"/>
            <a:ext cx="390359" cy="100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Zápočet</a:t>
            </a:r>
          </a:p>
        </p:txBody>
      </p:sp>
      <p:sp>
        <p:nvSpPr>
          <p:cNvPr id="8" name="Pravá složená závorka 7"/>
          <p:cNvSpPr/>
          <p:nvPr/>
        </p:nvSpPr>
        <p:spPr>
          <a:xfrm>
            <a:off x="6228184" y="5085184"/>
            <a:ext cx="214313" cy="792088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 rot="16200000">
            <a:off x="6733666" y="4941168"/>
            <a:ext cx="357188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 smtClean="0"/>
              <a:t>Zkou</a:t>
            </a:r>
            <a:r>
              <a:rPr lang="cs-CZ" sz="2000" dirty="0" err="1" smtClean="0"/>
              <a:t>ška</a:t>
            </a:r>
            <a:endParaRPr lang="cs-CZ" sz="2000" dirty="0"/>
          </a:p>
        </p:txBody>
      </p:sp>
      <p:sp>
        <p:nvSpPr>
          <p:cNvPr id="10" name="Pravá složená závorka 9"/>
          <p:cNvSpPr/>
          <p:nvPr/>
        </p:nvSpPr>
        <p:spPr>
          <a:xfrm>
            <a:off x="6084168" y="6310746"/>
            <a:ext cx="214313" cy="358614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1" name="Obdélník 10"/>
          <p:cNvSpPr/>
          <p:nvPr/>
        </p:nvSpPr>
        <p:spPr>
          <a:xfrm rot="16200000">
            <a:off x="6578518" y="5985997"/>
            <a:ext cx="390359" cy="100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Zápočet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323528" y="2358256"/>
            <a:ext cx="8640960" cy="14761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1" hangingPunct="1">
              <a:buFontTx/>
              <a:buNone/>
            </a:pPr>
            <a:r>
              <a:rPr lang="cs-CZ" b="1" dirty="0" err="1"/>
              <a:t>NPRG038</a:t>
            </a:r>
            <a:r>
              <a:rPr lang="cs-CZ" b="1" dirty="0"/>
              <a:t> (2/2 </a:t>
            </a:r>
            <a:r>
              <a:rPr lang="cs-CZ" b="1" dirty="0" err="1"/>
              <a:t>Zk</a:t>
            </a:r>
            <a:r>
              <a:rPr lang="cs-CZ" b="1" dirty="0"/>
              <a:t>/Z) – Pokročilé programování pro .NET I (léto)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Splněné </a:t>
            </a:r>
            <a:r>
              <a:rPr lang="cs-CZ" dirty="0"/>
              <a:t>povinnosti ze cvičení</a:t>
            </a:r>
            <a:r>
              <a:rPr lang="en-US" dirty="0"/>
              <a:t> (1/2 </a:t>
            </a:r>
            <a:r>
              <a:rPr lang="en-US" b="1" dirty="0"/>
              <a:t>[= 3+2{v</a:t>
            </a:r>
            <a:r>
              <a:rPr lang="cs-CZ" b="1" dirty="0" err="1"/>
              <a:t>lákna</a:t>
            </a:r>
            <a:r>
              <a:rPr lang="en-US" b="1" dirty="0"/>
              <a:t>}] </a:t>
            </a:r>
            <a:r>
              <a:rPr lang="cs-CZ" dirty="0"/>
              <a:t>domácích úkolů na 100</a:t>
            </a:r>
            <a:r>
              <a:rPr lang="en-US" dirty="0"/>
              <a:t>%)</a:t>
            </a:r>
            <a:endParaRPr lang="cs-CZ" b="1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dirty="0"/>
              <a:t>Zápočtový </a:t>
            </a:r>
            <a:r>
              <a:rPr lang="cs-CZ" dirty="0" smtClean="0"/>
              <a:t>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Zkouška (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PP + </a:t>
            </a:r>
            <a:r>
              <a:rPr lang="cs-CZ" dirty="0"/>
              <a:t>povinné ústní dozkoušení</a:t>
            </a:r>
            <a:r>
              <a:rPr lang="cs-CZ" dirty="0" smtClean="0"/>
              <a:t>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235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Požadavky na zápočet/zkoušku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type="body" sz="quarter" idx="13"/>
          </p:nvPr>
        </p:nvSpPr>
        <p:spPr>
          <a:xfrm>
            <a:off x="467544" y="999842"/>
            <a:ext cx="8208912" cy="566951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cs-CZ" sz="1400" b="1" dirty="0" smtClean="0"/>
              <a:t>NPRG035 (2/2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/Z) – Jazyk C</a:t>
            </a:r>
            <a:r>
              <a:rPr lang="en-US" sz="1400" b="1" dirty="0" smtClean="0"/>
              <a:t>#</a:t>
            </a:r>
            <a:r>
              <a:rPr lang="cs-CZ" sz="1400" b="1" dirty="0" smtClean="0"/>
              <a:t> a platforma .NET (zima)</a:t>
            </a:r>
          </a:p>
          <a:p>
            <a:pPr eaLnBrk="1" hangingPunct="1"/>
            <a:r>
              <a:rPr lang="cs-CZ" sz="1400" dirty="0" smtClean="0"/>
              <a:t>Zkouška (</a:t>
            </a:r>
            <a:r>
              <a:rPr lang="en-US" sz="1400" dirty="0" err="1" smtClean="0"/>
              <a:t>jako</a:t>
            </a:r>
            <a:r>
              <a:rPr lang="en-US" sz="1400" dirty="0" smtClean="0"/>
              <a:t> </a:t>
            </a:r>
            <a:r>
              <a:rPr lang="en-US" sz="1400" dirty="0" err="1" smtClean="0"/>
              <a:t>na</a:t>
            </a:r>
            <a:r>
              <a:rPr lang="en-US" sz="1400" dirty="0" smtClean="0"/>
              <a:t> P</a:t>
            </a:r>
            <a:r>
              <a:rPr lang="cs-CZ" sz="1400" dirty="0" err="1" smtClean="0"/>
              <a:t>rincipech</a:t>
            </a:r>
            <a:r>
              <a:rPr lang="cs-CZ" sz="1400" dirty="0" smtClean="0"/>
              <a:t> počítačů</a:t>
            </a:r>
            <a:r>
              <a:rPr lang="en-US" sz="1400" dirty="0" smtClean="0"/>
              <a:t> + </a:t>
            </a:r>
            <a:r>
              <a:rPr lang="cs-CZ" sz="1400" dirty="0" smtClean="0"/>
              <a:t>povinné ústní dozkoušení)</a:t>
            </a:r>
          </a:p>
          <a:p>
            <a:pPr eaLnBrk="1" hangingPunct="1"/>
            <a:r>
              <a:rPr lang="cs-CZ" sz="1400" dirty="0" smtClean="0"/>
              <a:t>Splněné povinnosti ze cvičení</a:t>
            </a:r>
          </a:p>
          <a:p>
            <a:pPr eaLnBrk="1" hangingPunct="1"/>
            <a:r>
              <a:rPr lang="cs-CZ" sz="1400" dirty="0" smtClean="0"/>
              <a:t>Zápočtový program (kontrolují cvičící)</a:t>
            </a:r>
          </a:p>
          <a:p>
            <a:pPr eaLnBrk="1" hangingPunct="1"/>
            <a:r>
              <a:rPr lang="cs-CZ" sz="1400" dirty="0" smtClean="0"/>
              <a:t>Praktický zápočtový test v počítačové laboratoři</a:t>
            </a:r>
          </a:p>
          <a:p>
            <a:pPr lvl="1" eaLnBrk="1" hangingPunct="1"/>
            <a:r>
              <a:rPr lang="cs-CZ" sz="1100" dirty="0" smtClean="0"/>
              <a:t>Naprogramovat a odladit jeden jednoduchý příklad</a:t>
            </a:r>
          </a:p>
          <a:p>
            <a:pPr lvl="1" eaLnBrk="1" hangingPunct="1"/>
            <a:r>
              <a:rPr lang="cs-CZ" sz="1100" dirty="0" smtClean="0"/>
              <a:t>Časový limit: 3 hodiny</a:t>
            </a:r>
          </a:p>
          <a:p>
            <a:pPr lvl="1" eaLnBrk="1" hangingPunct="1"/>
            <a:r>
              <a:rPr lang="cs-CZ" sz="1100" dirty="0" smtClean="0"/>
              <a:t>Celkem 5 pokusů, z toho ale maximálně 3 pokusy</a:t>
            </a:r>
            <a:r>
              <a:rPr lang="en-US" sz="1100" dirty="0" smtClean="0"/>
              <a:t> v</a:t>
            </a:r>
            <a:r>
              <a:rPr lang="cs-CZ" sz="1100" dirty="0" smtClean="0"/>
              <a:t> zimním </a:t>
            </a:r>
            <a:r>
              <a:rPr lang="cs-CZ" sz="1100" dirty="0" err="1" smtClean="0"/>
              <a:t>zk</a:t>
            </a:r>
            <a:r>
              <a:rPr lang="cs-CZ" sz="1100" dirty="0" smtClean="0"/>
              <a:t>. </a:t>
            </a:r>
            <a:r>
              <a:rPr lang="cs-CZ" sz="1100" dirty="0" err="1" smtClean="0"/>
              <a:t>obd</a:t>
            </a:r>
            <a:r>
              <a:rPr lang="cs-CZ" sz="1100" dirty="0" smtClean="0"/>
              <a:t>.</a:t>
            </a:r>
            <a:br>
              <a:rPr lang="cs-CZ" sz="1100" dirty="0" smtClean="0"/>
            </a:br>
            <a:r>
              <a:rPr lang="cs-CZ" sz="1100" dirty="0" smtClean="0"/>
              <a:t>(další až v některém z letních termínů)</a:t>
            </a:r>
          </a:p>
          <a:p>
            <a:pPr lvl="1" eaLnBrk="1" hangingPunct="1"/>
            <a:r>
              <a:rPr lang="cs-CZ" sz="1100" dirty="0" smtClean="0"/>
              <a:t>Dostatek termínů v zimním zkouškovém období + přibližně 2 v letním</a:t>
            </a:r>
          </a:p>
          <a:p>
            <a:pPr eaLnBrk="1" hangingPunct="1"/>
            <a:endParaRPr lang="cs-CZ" sz="1400" dirty="0" smtClean="0"/>
          </a:p>
          <a:p>
            <a:pPr eaLnBrk="1" hangingPunct="1">
              <a:buFontTx/>
              <a:buNone/>
            </a:pPr>
            <a:r>
              <a:rPr lang="cs-CZ" sz="1400" b="1" dirty="0" smtClean="0"/>
              <a:t>NPRG038 (2/2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/Z) – Pokročilé programování pro .NET I (léto)</a:t>
            </a:r>
            <a:endParaRPr lang="en-US" sz="1400" b="1" dirty="0" smtClean="0"/>
          </a:p>
          <a:p>
            <a:r>
              <a:rPr lang="cs-CZ" sz="1400" dirty="0"/>
              <a:t>Splněné povinnosti ze </a:t>
            </a:r>
            <a:r>
              <a:rPr lang="cs-CZ" sz="1400" dirty="0" smtClean="0"/>
              <a:t>cvičení</a:t>
            </a:r>
            <a:endParaRPr lang="cs-CZ" sz="1400" b="1" dirty="0" smtClean="0"/>
          </a:p>
          <a:p>
            <a:pPr eaLnBrk="1" hangingPunct="1"/>
            <a:r>
              <a:rPr lang="cs-CZ" sz="1400" dirty="0" smtClean="0"/>
              <a:t>Zápočtový program </a:t>
            </a:r>
            <a:endParaRPr lang="en-US" sz="1400" dirty="0" smtClean="0"/>
          </a:p>
          <a:p>
            <a:r>
              <a:rPr lang="cs-CZ" sz="1400" dirty="0" smtClean="0"/>
              <a:t>Zkouška (</a:t>
            </a:r>
            <a:r>
              <a:rPr lang="en-US" sz="1400" dirty="0" err="1"/>
              <a:t>jako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PP + </a:t>
            </a:r>
            <a:r>
              <a:rPr lang="cs-CZ" sz="1400" dirty="0"/>
              <a:t>povinné ústní dozkoušení</a:t>
            </a:r>
            <a:r>
              <a:rPr lang="cs-CZ" sz="1400" dirty="0" smtClean="0"/>
              <a:t>)</a:t>
            </a:r>
          </a:p>
          <a:p>
            <a:pPr marL="0" indent="0">
              <a:buNone/>
            </a:pPr>
            <a:endParaRPr lang="en-US" sz="1400" dirty="0" smtClean="0"/>
          </a:p>
          <a:p>
            <a:pPr>
              <a:buNone/>
            </a:pPr>
            <a:r>
              <a:rPr lang="cs-CZ" sz="1400" b="1" dirty="0" smtClean="0"/>
              <a:t>NPRG0</a:t>
            </a:r>
            <a:r>
              <a:rPr lang="en-US" sz="1400" b="1" dirty="0" smtClean="0"/>
              <a:t>57</a:t>
            </a:r>
            <a:r>
              <a:rPr lang="cs-CZ" sz="1400" b="1" dirty="0" smtClean="0"/>
              <a:t> </a:t>
            </a:r>
            <a:r>
              <a:rPr lang="cs-CZ" sz="1400" b="1" dirty="0"/>
              <a:t>(</a:t>
            </a:r>
            <a:r>
              <a:rPr lang="cs-CZ" sz="1400" b="1" dirty="0" smtClean="0"/>
              <a:t>2/</a:t>
            </a:r>
            <a:r>
              <a:rPr lang="en-US" sz="1400" b="1" dirty="0" smtClean="0"/>
              <a:t>0</a:t>
            </a:r>
            <a:r>
              <a:rPr lang="cs-CZ" sz="1400" b="1" dirty="0" smtClean="0"/>
              <a:t> </a:t>
            </a:r>
            <a:r>
              <a:rPr lang="cs-CZ" sz="1400" b="1" dirty="0" err="1" smtClean="0"/>
              <a:t>Zk</a:t>
            </a:r>
            <a:r>
              <a:rPr lang="cs-CZ" sz="1400" b="1" dirty="0" smtClean="0"/>
              <a:t>) </a:t>
            </a:r>
            <a:r>
              <a:rPr lang="cs-CZ" sz="1400" b="1" dirty="0"/>
              <a:t>– Pokročilé programování pro .NET </a:t>
            </a:r>
            <a:r>
              <a:rPr lang="cs-CZ" sz="1400" b="1" dirty="0" smtClean="0"/>
              <a:t>II (léto</a:t>
            </a:r>
            <a:r>
              <a:rPr lang="cs-CZ" sz="1400" b="1" dirty="0"/>
              <a:t>)</a:t>
            </a:r>
          </a:p>
          <a:p>
            <a:r>
              <a:rPr lang="en-US" sz="1400" dirty="0" smtClean="0"/>
              <a:t>“</a:t>
            </a:r>
            <a:r>
              <a:rPr lang="cs-CZ" sz="1400" dirty="0" smtClean="0"/>
              <a:t>Zápočtový program</a:t>
            </a:r>
            <a:r>
              <a:rPr lang="en-US" sz="1400" dirty="0" smtClean="0"/>
              <a:t>”</a:t>
            </a:r>
            <a:r>
              <a:rPr lang="cs-CZ" sz="1400" dirty="0" smtClean="0"/>
              <a:t> </a:t>
            </a:r>
            <a:r>
              <a:rPr lang="cs-CZ" sz="1400" dirty="0"/>
              <a:t>(kontrolují cvičící z </a:t>
            </a:r>
            <a:r>
              <a:rPr lang="cs-CZ" sz="1400" dirty="0" smtClean="0"/>
              <a:t>NPRG038</a:t>
            </a:r>
            <a:r>
              <a:rPr lang="cs-CZ" sz="1400" dirty="0"/>
              <a:t>, případně i </a:t>
            </a:r>
            <a:r>
              <a:rPr lang="cs-CZ" sz="1400" dirty="0" smtClean="0"/>
              <a:t>NPRG035)</a:t>
            </a:r>
          </a:p>
          <a:p>
            <a:pPr marL="0" indent="0">
              <a:buNone/>
            </a:pPr>
            <a:r>
              <a:rPr lang="cs-CZ" sz="1400" dirty="0" smtClean="0"/>
              <a:t>NEBO</a:t>
            </a:r>
            <a:endParaRPr lang="cs-CZ" sz="1400" dirty="0"/>
          </a:p>
          <a:p>
            <a:r>
              <a:rPr lang="cs-CZ" sz="1400" dirty="0"/>
              <a:t>Zkouška </a:t>
            </a:r>
            <a:r>
              <a:rPr lang="cs-CZ" sz="1400" dirty="0" smtClean="0"/>
              <a:t>(</a:t>
            </a:r>
            <a:r>
              <a:rPr lang="en-US" sz="1400" dirty="0" err="1"/>
              <a:t>jako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PP + </a:t>
            </a:r>
            <a:r>
              <a:rPr lang="cs-CZ" sz="1400" dirty="0"/>
              <a:t>povinné ústní dozkoušení</a:t>
            </a:r>
            <a:r>
              <a:rPr lang="cs-CZ" sz="1400" dirty="0" smtClean="0"/>
              <a:t>)</a:t>
            </a:r>
          </a:p>
          <a:p>
            <a:pPr marL="0" indent="0">
              <a:buNone/>
            </a:pPr>
            <a:endParaRPr lang="cs-CZ" sz="1400" dirty="0"/>
          </a:p>
          <a:p>
            <a:pPr>
              <a:buNone/>
            </a:pPr>
            <a:r>
              <a:rPr lang="cs-CZ" sz="1400" b="1" dirty="0" smtClean="0"/>
              <a:t>NPRG064 (0/2 Z) </a:t>
            </a:r>
            <a:r>
              <a:rPr lang="cs-CZ" sz="1400" b="1" dirty="0"/>
              <a:t>– Programování uživatelských rozhraní v .NET (léto)</a:t>
            </a:r>
          </a:p>
          <a:p>
            <a:r>
              <a:rPr lang="cs-CZ" sz="1400" dirty="0" smtClean="0"/>
              <a:t>Zápočtový program </a:t>
            </a:r>
            <a:r>
              <a:rPr lang="cs-CZ" sz="1400" dirty="0"/>
              <a:t>(kontrolují cvičící z NPRG038, případně i NPRG 035)</a:t>
            </a:r>
          </a:p>
          <a:p>
            <a:pPr marL="0" indent="0" eaLnBrk="1" hangingPunct="1">
              <a:buNone/>
            </a:pPr>
            <a:endParaRPr lang="cs-CZ" sz="1400" dirty="0" smtClean="0"/>
          </a:p>
        </p:txBody>
      </p:sp>
      <p:sp>
        <p:nvSpPr>
          <p:cNvPr id="4" name="Pravá složená závorka 3"/>
          <p:cNvSpPr/>
          <p:nvPr/>
        </p:nvSpPr>
        <p:spPr>
          <a:xfrm>
            <a:off x="5220072" y="1556792"/>
            <a:ext cx="214313" cy="1728192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" name="Obdélník 4"/>
          <p:cNvSpPr/>
          <p:nvPr/>
        </p:nvSpPr>
        <p:spPr>
          <a:xfrm rot="16200000">
            <a:off x="5833566" y="1916832"/>
            <a:ext cx="357188" cy="100811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dirty="0"/>
              <a:t>Zápočet</a:t>
            </a:r>
          </a:p>
        </p:txBody>
      </p:sp>
      <p:sp>
        <p:nvSpPr>
          <p:cNvPr id="6" name="Pravá složená závorka 5"/>
          <p:cNvSpPr/>
          <p:nvPr/>
        </p:nvSpPr>
        <p:spPr>
          <a:xfrm>
            <a:off x="4355976" y="3789040"/>
            <a:ext cx="214313" cy="472311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 rot="16200000">
            <a:off x="4880876" y="3521853"/>
            <a:ext cx="390359" cy="100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Zápočet</a:t>
            </a:r>
          </a:p>
        </p:txBody>
      </p:sp>
      <p:sp>
        <p:nvSpPr>
          <p:cNvPr id="8" name="Pravá složená závorka 7"/>
          <p:cNvSpPr/>
          <p:nvPr/>
        </p:nvSpPr>
        <p:spPr>
          <a:xfrm>
            <a:off x="6228184" y="5085184"/>
            <a:ext cx="214313" cy="792088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Obdélník 8"/>
          <p:cNvSpPr/>
          <p:nvPr/>
        </p:nvSpPr>
        <p:spPr>
          <a:xfrm rot="16200000">
            <a:off x="6733666" y="4941168"/>
            <a:ext cx="357188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 smtClean="0"/>
              <a:t>Zkou</a:t>
            </a:r>
            <a:r>
              <a:rPr lang="cs-CZ" sz="2000" dirty="0" err="1" smtClean="0"/>
              <a:t>ška</a:t>
            </a:r>
            <a:endParaRPr lang="cs-CZ" sz="2000" dirty="0"/>
          </a:p>
        </p:txBody>
      </p:sp>
      <p:sp>
        <p:nvSpPr>
          <p:cNvPr id="10" name="Pravá složená závorka 9"/>
          <p:cNvSpPr/>
          <p:nvPr/>
        </p:nvSpPr>
        <p:spPr>
          <a:xfrm>
            <a:off x="6084168" y="6310746"/>
            <a:ext cx="214313" cy="358614"/>
          </a:xfrm>
          <a:prstGeom prst="rightBrace">
            <a:avLst>
              <a:gd name="adj1" fmla="val 78278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1" name="Obdélník 10"/>
          <p:cNvSpPr/>
          <p:nvPr/>
        </p:nvSpPr>
        <p:spPr>
          <a:xfrm rot="16200000">
            <a:off x="6578518" y="5985997"/>
            <a:ext cx="390359" cy="100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Zápočet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323528" y="2358256"/>
            <a:ext cx="8640960" cy="14761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1" hangingPunct="1">
              <a:buFontTx/>
              <a:buNone/>
            </a:pPr>
            <a:r>
              <a:rPr lang="cs-CZ" b="1" dirty="0" err="1"/>
              <a:t>NPRG038</a:t>
            </a:r>
            <a:r>
              <a:rPr lang="cs-CZ" b="1" dirty="0"/>
              <a:t> (2/2 </a:t>
            </a:r>
            <a:r>
              <a:rPr lang="cs-CZ" b="1" dirty="0" err="1"/>
              <a:t>Zk</a:t>
            </a:r>
            <a:r>
              <a:rPr lang="cs-CZ" b="1" dirty="0"/>
              <a:t>/Z) – Pokročilé programování pro .NET I (léto)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Splněné </a:t>
            </a:r>
            <a:r>
              <a:rPr lang="cs-CZ" dirty="0"/>
              <a:t>povinnosti ze cvičení</a:t>
            </a:r>
            <a:r>
              <a:rPr lang="en-US" dirty="0"/>
              <a:t> (1/2 </a:t>
            </a:r>
            <a:r>
              <a:rPr lang="en-US" b="1" dirty="0"/>
              <a:t>[= 3+2{v</a:t>
            </a:r>
            <a:r>
              <a:rPr lang="cs-CZ" b="1" dirty="0" err="1"/>
              <a:t>lákna</a:t>
            </a:r>
            <a:r>
              <a:rPr lang="en-US" b="1" dirty="0"/>
              <a:t>}] </a:t>
            </a:r>
            <a:r>
              <a:rPr lang="cs-CZ" dirty="0"/>
              <a:t>domácích úkolů na 100</a:t>
            </a:r>
            <a:r>
              <a:rPr lang="en-US" dirty="0"/>
              <a:t>%)</a:t>
            </a:r>
            <a:endParaRPr lang="cs-CZ" b="1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dirty="0"/>
              <a:t>Zápočtový </a:t>
            </a:r>
            <a:r>
              <a:rPr lang="cs-CZ" dirty="0" smtClean="0"/>
              <a:t>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Zkouška (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PP + </a:t>
            </a:r>
            <a:r>
              <a:rPr lang="cs-CZ" dirty="0"/>
              <a:t>povinné ústní dozkoušení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2" name="Čtyřiadvaceticípá hvězda 1"/>
          <p:cNvSpPr/>
          <p:nvPr/>
        </p:nvSpPr>
        <p:spPr>
          <a:xfrm>
            <a:off x="5508104" y="3181071"/>
            <a:ext cx="3240360" cy="1440160"/>
          </a:xfrm>
          <a:prstGeom prst="star24">
            <a:avLst>
              <a:gd name="adj" fmla="val 4230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0,25</a:t>
            </a:r>
            <a:r>
              <a:rPr lang="en-US" dirty="0" smtClean="0"/>
              <a:t> </a:t>
            </a:r>
            <a:r>
              <a:rPr lang="en-US" dirty="0" err="1" smtClean="0"/>
              <a:t>bodu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zkou</a:t>
            </a:r>
            <a:r>
              <a:rPr lang="cs-CZ" dirty="0" err="1" smtClean="0"/>
              <a:t>šce</a:t>
            </a:r>
            <a:r>
              <a:rPr lang="cs-CZ" dirty="0" smtClean="0"/>
              <a:t> za každý </a:t>
            </a:r>
            <a:r>
              <a:rPr lang="en-US" dirty="0" smtClean="0"/>
              <a:t>100% </a:t>
            </a:r>
            <a:r>
              <a:rPr lang="cs-CZ" dirty="0" smtClean="0"/>
              <a:t>úkol nad 3</a:t>
            </a:r>
            <a:r>
              <a:rPr lang="en-US" dirty="0" smtClean="0"/>
              <a:t>+2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9774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Zápočtový program</a:t>
            </a:r>
          </a:p>
        </p:txBody>
      </p:sp>
      <p:sp>
        <p:nvSpPr>
          <p:cNvPr id="14339" name="Zástupný symbol pro obsah 4"/>
          <p:cNvSpPr>
            <a:spLocks noGrp="1"/>
          </p:cNvSpPr>
          <p:nvPr>
            <p:ph type="body" sz="quarter" idx="13"/>
          </p:nvPr>
        </p:nvSpPr>
        <p:spPr>
          <a:xfrm>
            <a:off x="533400" y="1219200"/>
            <a:ext cx="8324850" cy="54501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1800" dirty="0" smtClean="0"/>
              <a:t>Termíny </a:t>
            </a:r>
            <a:r>
              <a:rPr lang="cs-CZ" sz="1800" b="1" dirty="0" smtClean="0"/>
              <a:t>NPRG035 (zima)</a:t>
            </a:r>
            <a:r>
              <a:rPr lang="cs-CZ" sz="1800" dirty="0" smtClean="0"/>
              <a:t>, i NPRG038</a:t>
            </a:r>
            <a:r>
              <a:rPr lang="en-US" sz="1800" dirty="0" smtClean="0"/>
              <a:t> (l</a:t>
            </a:r>
            <a:r>
              <a:rPr lang="cs-CZ" sz="1800" dirty="0" smtClean="0"/>
              <a:t>éto)</a:t>
            </a:r>
            <a:r>
              <a:rPr lang="en-US" sz="1800" dirty="0" smtClean="0"/>
              <a:t>, </a:t>
            </a:r>
            <a:r>
              <a:rPr lang="cs-CZ" sz="1800" dirty="0" smtClean="0"/>
              <a:t>NPRG057 (léto)</a:t>
            </a:r>
            <a:r>
              <a:rPr lang="en-US" sz="1800" dirty="0" smtClean="0"/>
              <a:t>, </a:t>
            </a:r>
            <a:r>
              <a:rPr lang="cs-CZ" sz="1800" dirty="0" smtClean="0"/>
              <a:t>NPRG064 (léto):</a:t>
            </a:r>
          </a:p>
          <a:p>
            <a:pPr lvl="1" eaLnBrk="1" hangingPunct="1"/>
            <a:r>
              <a:rPr lang="cs-CZ" sz="1400" dirty="0" smtClean="0"/>
              <a:t>Specifikace: </a:t>
            </a:r>
            <a:r>
              <a:rPr lang="en-US" sz="1400" b="1" dirty="0" smtClean="0"/>
              <a:t>1</a:t>
            </a:r>
            <a:r>
              <a:rPr lang="en-US" sz="1400" b="1" dirty="0"/>
              <a:t>3</a:t>
            </a:r>
            <a:r>
              <a:rPr lang="en-US" sz="1400" b="1" dirty="0" smtClean="0"/>
              <a:t>. 7. 201</a:t>
            </a:r>
            <a:r>
              <a:rPr lang="en-US" sz="1400" b="1" dirty="0"/>
              <a:t>8</a:t>
            </a:r>
            <a:r>
              <a:rPr lang="en-US" sz="1400" dirty="0" smtClean="0"/>
              <a:t> </a:t>
            </a:r>
            <a:endParaRPr lang="cs-CZ" sz="1400" dirty="0" smtClean="0"/>
          </a:p>
          <a:p>
            <a:pPr lvl="1" eaLnBrk="1" hangingPunct="1"/>
            <a:r>
              <a:rPr lang="cs-CZ" sz="1400" dirty="0" smtClean="0"/>
              <a:t>Předvedení finální plně funkční verze (včetně uživatelské a programátorské dokumentace):</a:t>
            </a:r>
          </a:p>
          <a:p>
            <a:pPr lvl="2"/>
            <a:r>
              <a:rPr lang="cs-CZ" sz="1400" dirty="0" smtClean="0"/>
              <a:t>1. </a:t>
            </a:r>
            <a:r>
              <a:rPr lang="cs-CZ" sz="1400" dirty="0" err="1" smtClean="0"/>
              <a:t>deadline</a:t>
            </a:r>
            <a:r>
              <a:rPr lang="cs-CZ" sz="1400" dirty="0" smtClean="0"/>
              <a:t>: </a:t>
            </a:r>
            <a:r>
              <a:rPr lang="en-US" sz="1400" b="1" dirty="0"/>
              <a:t>3</a:t>
            </a:r>
            <a:r>
              <a:rPr lang="cs-CZ" sz="1400" b="1" dirty="0" smtClean="0"/>
              <a:t>.</a:t>
            </a:r>
            <a:r>
              <a:rPr lang="en-US" sz="1400" b="1" dirty="0" smtClean="0"/>
              <a:t> 8</a:t>
            </a:r>
            <a:r>
              <a:rPr lang="cs-CZ" sz="1400" b="1" dirty="0"/>
              <a:t>. </a:t>
            </a:r>
            <a:r>
              <a:rPr lang="cs-CZ" sz="1400" b="1" dirty="0" smtClean="0"/>
              <a:t>201</a:t>
            </a:r>
            <a:r>
              <a:rPr lang="en-US" sz="1400" b="1" dirty="0" smtClean="0"/>
              <a:t>8</a:t>
            </a:r>
            <a:r>
              <a:rPr lang="cs-CZ" sz="1400" b="1" dirty="0" smtClean="0"/>
              <a:t> </a:t>
            </a:r>
          </a:p>
          <a:p>
            <a:pPr lvl="2"/>
            <a:r>
              <a:rPr lang="cs-CZ" sz="1400" dirty="0"/>
              <a:t>2</a:t>
            </a:r>
            <a:r>
              <a:rPr lang="cs-CZ" sz="1400" dirty="0" smtClean="0"/>
              <a:t>. </a:t>
            </a:r>
            <a:r>
              <a:rPr lang="cs-CZ" sz="1400" dirty="0" err="1"/>
              <a:t>deadline</a:t>
            </a:r>
            <a:r>
              <a:rPr lang="cs-CZ" sz="1400" dirty="0"/>
              <a:t>: </a:t>
            </a:r>
            <a:r>
              <a:rPr lang="en-US" sz="1400" b="1" dirty="0"/>
              <a:t>7</a:t>
            </a:r>
            <a:r>
              <a:rPr lang="cs-CZ" sz="1400" b="1" dirty="0" smtClean="0"/>
              <a:t>.</a:t>
            </a:r>
            <a:r>
              <a:rPr lang="en-US" sz="1400" b="1" dirty="0" smtClean="0"/>
              <a:t> </a:t>
            </a:r>
            <a:r>
              <a:rPr lang="cs-CZ" sz="1400" b="1" dirty="0" smtClean="0"/>
              <a:t>9. 201</a:t>
            </a:r>
            <a:r>
              <a:rPr lang="en-US" sz="1400" b="1" dirty="0" smtClean="0"/>
              <a:t>8</a:t>
            </a:r>
            <a:r>
              <a:rPr lang="cs-CZ" sz="1400" b="1" dirty="0" smtClean="0"/>
              <a:t> </a:t>
            </a:r>
            <a:endParaRPr lang="cs-CZ" sz="1400" dirty="0" smtClean="0"/>
          </a:p>
          <a:p>
            <a:pPr eaLnBrk="1" hangingPunct="1">
              <a:buFontTx/>
              <a:buNone/>
            </a:pPr>
            <a:r>
              <a:rPr lang="cs-CZ" sz="1800" dirty="0" smtClean="0"/>
              <a:t>Požadavky na program </a:t>
            </a:r>
            <a:r>
              <a:rPr lang="en-US" sz="1800" dirty="0" smtClean="0"/>
              <a:t>z </a:t>
            </a:r>
            <a:r>
              <a:rPr lang="cs-CZ" sz="1800" dirty="0" smtClean="0"/>
              <a:t>NPRG035, NPRG064:</a:t>
            </a:r>
          </a:p>
          <a:p>
            <a:pPr lvl="1" eaLnBrk="1" hangingPunct="1"/>
            <a:r>
              <a:rPr lang="cs-CZ" sz="1400" dirty="0" smtClean="0"/>
              <a:t>Předvedeno do 1. </a:t>
            </a:r>
            <a:r>
              <a:rPr lang="cs-CZ" sz="1400" dirty="0" err="1" smtClean="0"/>
              <a:t>deadline</a:t>
            </a:r>
            <a:r>
              <a:rPr lang="cs-CZ" sz="1400" dirty="0" smtClean="0"/>
              <a:t>: minimálně </a:t>
            </a:r>
            <a:r>
              <a:rPr lang="cs-CZ" sz="1400" b="1" dirty="0" smtClean="0"/>
              <a:t>30 kB </a:t>
            </a:r>
            <a:r>
              <a:rPr lang="cs-CZ" sz="1400" dirty="0" smtClean="0"/>
              <a:t>zdrojového kódu v jazyce C</a:t>
            </a:r>
            <a:r>
              <a:rPr lang="en-US" sz="1400" dirty="0" smtClean="0"/>
              <a:t>#</a:t>
            </a:r>
            <a:endParaRPr lang="cs-CZ" sz="1400" dirty="0" smtClean="0"/>
          </a:p>
          <a:p>
            <a:pPr lvl="1"/>
            <a:r>
              <a:rPr lang="cs-CZ" sz="1400" dirty="0"/>
              <a:t>Předvedeno do </a:t>
            </a:r>
            <a:r>
              <a:rPr lang="cs-CZ" sz="1400" dirty="0" smtClean="0"/>
              <a:t>2. </a:t>
            </a:r>
            <a:r>
              <a:rPr lang="cs-CZ" sz="1400" dirty="0" err="1"/>
              <a:t>deadline</a:t>
            </a:r>
            <a:r>
              <a:rPr lang="cs-CZ" sz="1400" dirty="0"/>
              <a:t>: minimálně </a:t>
            </a:r>
            <a:r>
              <a:rPr lang="cs-CZ" sz="1400" b="1" dirty="0" smtClean="0"/>
              <a:t>45 </a:t>
            </a:r>
            <a:r>
              <a:rPr lang="cs-CZ" sz="1400" b="1" dirty="0"/>
              <a:t>kB </a:t>
            </a:r>
            <a:r>
              <a:rPr lang="cs-CZ" sz="1400" dirty="0"/>
              <a:t>zdrojového kódu v jazyce C</a:t>
            </a:r>
            <a:r>
              <a:rPr lang="en-US" sz="1400" dirty="0" smtClean="0"/>
              <a:t>#</a:t>
            </a:r>
            <a:endParaRPr lang="cs-CZ" sz="1400" dirty="0" smtClean="0"/>
          </a:p>
          <a:p>
            <a:pPr lvl="1" eaLnBrk="1" hangingPunct="1"/>
            <a:r>
              <a:rPr lang="cs-CZ" sz="1400" dirty="0" smtClean="0"/>
              <a:t>Předvedeno po 2. </a:t>
            </a:r>
            <a:r>
              <a:rPr lang="cs-CZ" sz="1400" dirty="0" err="1" smtClean="0"/>
              <a:t>deadline</a:t>
            </a:r>
            <a:r>
              <a:rPr lang="cs-CZ" sz="1400" dirty="0" smtClean="0"/>
              <a:t>: minimálně </a:t>
            </a:r>
            <a:r>
              <a:rPr lang="en-US" sz="1400" b="1" dirty="0" smtClean="0"/>
              <a:t>60</a:t>
            </a:r>
            <a:r>
              <a:rPr lang="cs-CZ" sz="1400" b="1" dirty="0" smtClean="0"/>
              <a:t> kB </a:t>
            </a:r>
            <a:r>
              <a:rPr lang="cs-CZ" sz="1400" dirty="0" smtClean="0"/>
              <a:t>zdrojového kódu v jazyce </a:t>
            </a:r>
            <a:r>
              <a:rPr lang="en-US" sz="1400" dirty="0" smtClean="0"/>
              <a:t>C#</a:t>
            </a:r>
          </a:p>
          <a:p>
            <a:pPr eaLnBrk="1" hangingPunct="1">
              <a:buFontTx/>
              <a:buNone/>
            </a:pPr>
            <a:r>
              <a:rPr lang="cs-CZ" sz="1800" dirty="0" smtClean="0"/>
              <a:t>Požadavky na program </a:t>
            </a:r>
            <a:r>
              <a:rPr lang="en-US" sz="1800" dirty="0" smtClean="0"/>
              <a:t>z </a:t>
            </a:r>
            <a:r>
              <a:rPr lang="cs-CZ" sz="1800" dirty="0" smtClean="0"/>
              <a:t>NPRG03</a:t>
            </a:r>
            <a:r>
              <a:rPr lang="en-US" sz="1800" dirty="0" smtClean="0"/>
              <a:t>8</a:t>
            </a:r>
            <a:r>
              <a:rPr lang="cs-CZ" sz="1800" dirty="0" smtClean="0"/>
              <a:t>, resp. z NPRG057:</a:t>
            </a:r>
          </a:p>
          <a:p>
            <a:pPr lvl="1"/>
            <a:r>
              <a:rPr lang="cs-CZ" sz="1400" dirty="0" smtClean="0"/>
              <a:t>Předvedeno </a:t>
            </a:r>
            <a:r>
              <a:rPr lang="cs-CZ" sz="1400" dirty="0"/>
              <a:t>do 1. </a:t>
            </a:r>
            <a:r>
              <a:rPr lang="cs-CZ" sz="1400" dirty="0" err="1" smtClean="0"/>
              <a:t>deadline</a:t>
            </a:r>
            <a:r>
              <a:rPr lang="cs-CZ" sz="1400" dirty="0" smtClean="0"/>
              <a:t>: minimálně </a:t>
            </a:r>
            <a:r>
              <a:rPr lang="en-US" sz="1400" b="1" dirty="0" smtClean="0"/>
              <a:t>45</a:t>
            </a:r>
            <a:r>
              <a:rPr lang="cs-CZ" sz="1400" b="1" dirty="0" smtClean="0"/>
              <a:t> kB </a:t>
            </a:r>
            <a:r>
              <a:rPr lang="cs-CZ" sz="1400" dirty="0" smtClean="0"/>
              <a:t>zdrojového kódu v jazyce C</a:t>
            </a:r>
            <a:r>
              <a:rPr lang="en-US" sz="1400" dirty="0" smtClean="0"/>
              <a:t>#</a:t>
            </a:r>
            <a:endParaRPr lang="cs-CZ" sz="1400" dirty="0" smtClean="0"/>
          </a:p>
          <a:p>
            <a:pPr lvl="1"/>
            <a:r>
              <a:rPr lang="cs-CZ" sz="1400" dirty="0"/>
              <a:t>Předvedeno do 2. </a:t>
            </a:r>
            <a:r>
              <a:rPr lang="cs-CZ" sz="1400" dirty="0" err="1"/>
              <a:t>deadline</a:t>
            </a:r>
            <a:r>
              <a:rPr lang="cs-CZ" sz="1400" dirty="0"/>
              <a:t>: minimálně </a:t>
            </a:r>
            <a:r>
              <a:rPr lang="en-US" sz="1400" b="1" dirty="0" smtClean="0"/>
              <a:t>60</a:t>
            </a:r>
            <a:r>
              <a:rPr lang="cs-CZ" sz="1400" b="1" dirty="0" smtClean="0"/>
              <a:t> </a:t>
            </a:r>
            <a:r>
              <a:rPr lang="cs-CZ" sz="1400" b="1" dirty="0"/>
              <a:t>kB </a:t>
            </a:r>
            <a:r>
              <a:rPr lang="cs-CZ" sz="1400" dirty="0"/>
              <a:t>zdrojového kódu v jazyce C</a:t>
            </a:r>
            <a:r>
              <a:rPr lang="en-US" sz="1400" dirty="0" smtClean="0"/>
              <a:t>#</a:t>
            </a:r>
            <a:endParaRPr lang="cs-CZ" sz="1400" dirty="0" smtClean="0"/>
          </a:p>
          <a:p>
            <a:pPr lvl="1"/>
            <a:r>
              <a:rPr lang="cs-CZ" sz="1400" dirty="0" smtClean="0"/>
              <a:t>Předvedeno </a:t>
            </a:r>
            <a:r>
              <a:rPr lang="cs-CZ" sz="1400" dirty="0"/>
              <a:t>po 2. </a:t>
            </a:r>
            <a:r>
              <a:rPr lang="cs-CZ" sz="1400" dirty="0" err="1" smtClean="0"/>
              <a:t>deadline</a:t>
            </a:r>
            <a:r>
              <a:rPr lang="cs-CZ" sz="1400" dirty="0" smtClean="0"/>
              <a:t>: minimálně </a:t>
            </a:r>
            <a:r>
              <a:rPr lang="en-US" sz="1400" b="1" dirty="0" smtClean="0"/>
              <a:t>90</a:t>
            </a:r>
            <a:r>
              <a:rPr lang="cs-CZ" sz="1400" b="1" dirty="0" smtClean="0"/>
              <a:t> kB </a:t>
            </a:r>
            <a:r>
              <a:rPr lang="cs-CZ" sz="1400" dirty="0" smtClean="0"/>
              <a:t>zdrojového kódu v jazyce </a:t>
            </a:r>
            <a:r>
              <a:rPr lang="en-US" sz="1400" dirty="0" smtClean="0"/>
              <a:t>C#</a:t>
            </a:r>
          </a:p>
          <a:p>
            <a:pPr lvl="1"/>
            <a:r>
              <a:rPr lang="en-US" sz="1400" dirty="0" err="1" smtClean="0"/>
              <a:t>Netrivi</a:t>
            </a:r>
            <a:r>
              <a:rPr lang="cs-CZ" sz="1400" dirty="0" err="1" smtClean="0"/>
              <a:t>ální</a:t>
            </a:r>
            <a:r>
              <a:rPr lang="cs-CZ" sz="1400" dirty="0" smtClean="0"/>
              <a:t> a </a:t>
            </a:r>
            <a:r>
              <a:rPr lang="cs-CZ" sz="1400" b="1" dirty="0" smtClean="0"/>
              <a:t>rozumné</a:t>
            </a:r>
            <a:r>
              <a:rPr lang="cs-CZ" sz="1400" dirty="0" smtClean="0"/>
              <a:t> použití některé z „technologií“ probíraných v </a:t>
            </a:r>
            <a:r>
              <a:rPr lang="cs-CZ" sz="1400" dirty="0"/>
              <a:t>NPRG038 </a:t>
            </a:r>
            <a:r>
              <a:rPr lang="cs-CZ" sz="1400" dirty="0" smtClean="0"/>
              <a:t>(vlákna, </a:t>
            </a:r>
            <a:r>
              <a:rPr lang="cs-CZ" sz="1400" dirty="0" err="1" smtClean="0"/>
              <a:t>Sockets</a:t>
            </a:r>
            <a:r>
              <a:rPr lang="cs-CZ" sz="1400" dirty="0" smtClean="0"/>
              <a:t> </a:t>
            </a:r>
            <a:r>
              <a:rPr lang="en-US" sz="1400" dirty="0" smtClean="0"/>
              <a:t>[</a:t>
            </a:r>
            <a:r>
              <a:rPr lang="cs-CZ" sz="1400" dirty="0" smtClean="0"/>
              <a:t>síťování</a:t>
            </a:r>
            <a:r>
              <a:rPr lang="en-US" sz="1400" dirty="0" smtClean="0"/>
              <a:t>]</a:t>
            </a:r>
            <a:r>
              <a:rPr lang="cs-CZ" sz="1400" dirty="0" smtClean="0"/>
              <a:t>, .NET </a:t>
            </a:r>
            <a:r>
              <a:rPr lang="cs-CZ" sz="1400" dirty="0" err="1" smtClean="0"/>
              <a:t>Remoting</a:t>
            </a:r>
            <a:r>
              <a:rPr lang="cs-CZ" sz="1400" dirty="0" smtClean="0"/>
              <a:t>, LINQ, </a:t>
            </a:r>
            <a:r>
              <a:rPr lang="cs-CZ" sz="1400" dirty="0" err="1" smtClean="0"/>
              <a:t>Reflection</a:t>
            </a:r>
            <a:r>
              <a:rPr lang="en-US" sz="1400" dirty="0" smtClean="0"/>
              <a:t>, </a:t>
            </a:r>
            <a:r>
              <a:rPr lang="en-US" sz="1400" dirty="0" err="1" smtClean="0"/>
              <a:t>generov</a:t>
            </a:r>
            <a:r>
              <a:rPr lang="cs-CZ" sz="1400" dirty="0" err="1" smtClean="0"/>
              <a:t>ání</a:t>
            </a:r>
            <a:r>
              <a:rPr lang="cs-CZ" sz="1400" dirty="0" smtClean="0"/>
              <a:t> kódu</a:t>
            </a:r>
            <a:r>
              <a:rPr lang="en-US" sz="1400" dirty="0" smtClean="0"/>
              <a:t>, </a:t>
            </a:r>
            <a:r>
              <a:rPr lang="en-US" sz="1400" dirty="0" err="1" smtClean="0"/>
              <a:t>rozumn</a:t>
            </a:r>
            <a:r>
              <a:rPr lang="cs-CZ" sz="1400" dirty="0" smtClean="0"/>
              <a:t>í delegáti), resp. NPRG057 (</a:t>
            </a:r>
            <a:r>
              <a:rPr lang="cs-CZ" sz="1400" dirty="0" err="1" smtClean="0"/>
              <a:t>unsafe</a:t>
            </a:r>
            <a:r>
              <a:rPr lang="cs-CZ" sz="1400" dirty="0" smtClean="0"/>
              <a:t> </a:t>
            </a:r>
            <a:r>
              <a:rPr lang="en-US" sz="1400" dirty="0" smtClean="0"/>
              <a:t>k</a:t>
            </a:r>
            <a:r>
              <a:rPr lang="cs-CZ" sz="1400" dirty="0" smtClean="0"/>
              <a:t>ód, C</a:t>
            </a:r>
            <a:r>
              <a:rPr lang="cs-CZ" sz="1400" dirty="0"/>
              <a:t>++/CLI, .NET </a:t>
            </a:r>
            <a:r>
              <a:rPr lang="cs-CZ" sz="1400" dirty="0" err="1" smtClean="0"/>
              <a:t>Security</a:t>
            </a:r>
            <a:r>
              <a:rPr lang="en-US" sz="1400" dirty="0" smtClean="0"/>
              <a:t>, </a:t>
            </a:r>
            <a:r>
              <a:rPr lang="cs-CZ" sz="1400" dirty="0" smtClean="0"/>
              <a:t>ADO.NET, Web </a:t>
            </a:r>
            <a:r>
              <a:rPr lang="cs-CZ" sz="1400" dirty="0" err="1" smtClean="0"/>
              <a:t>Services</a:t>
            </a:r>
            <a:r>
              <a:rPr lang="cs-CZ" sz="1400" dirty="0" smtClean="0"/>
              <a:t>,</a:t>
            </a:r>
            <a:r>
              <a:rPr lang="en-US" sz="1400" dirty="0" smtClean="0"/>
              <a:t> </a:t>
            </a:r>
            <a:r>
              <a:rPr lang="cs-CZ" sz="1400" dirty="0" err="1" smtClean="0"/>
              <a:t>serializace</a:t>
            </a:r>
            <a:r>
              <a:rPr lang="cs-CZ" sz="1400" dirty="0" smtClean="0"/>
              <a:t>, </a:t>
            </a:r>
            <a:r>
              <a:rPr lang="cs-CZ" sz="1400" dirty="0" err="1" smtClean="0"/>
              <a:t>skriptování</a:t>
            </a:r>
            <a:r>
              <a:rPr lang="cs-CZ" sz="1400" dirty="0" smtClean="0"/>
              <a:t>) – </a:t>
            </a:r>
            <a:r>
              <a:rPr lang="cs-CZ" sz="1400" i="1" dirty="0" smtClean="0"/>
              <a:t>ne XML</a:t>
            </a:r>
            <a:r>
              <a:rPr lang="en-US" sz="1400" i="1" dirty="0" smtClean="0"/>
              <a:t>!</a:t>
            </a:r>
            <a:endParaRPr lang="cs-CZ" sz="1400" i="1" dirty="0" smtClean="0"/>
          </a:p>
          <a:p>
            <a:pPr lvl="1" eaLnBrk="1" hangingPunct="1"/>
            <a:r>
              <a:rPr lang="cs-CZ" sz="1400" dirty="0" smtClean="0"/>
              <a:t>Poznámka: Každý zápočtový program, který splňuje požadavky NPRG038, resp. NPRG057, splňuje i požadavky NPRG035 (tj. lze odevzdat jeden program za oba předměty)</a:t>
            </a:r>
            <a:endParaRPr lang="en-US" sz="1400" dirty="0" smtClean="0"/>
          </a:p>
          <a:p>
            <a:pPr lvl="1" eaLnBrk="1" hangingPunct="1">
              <a:buFont typeface="Wingdings" pitchFamily="2" charset="2"/>
              <a:buNone/>
            </a:pPr>
            <a:r>
              <a:rPr lang="cs-CZ" sz="1400" b="1" dirty="0" smtClean="0"/>
              <a:t>r</a:t>
            </a:r>
            <a:r>
              <a:rPr lang="en-US" sz="1400" b="1" dirty="0" err="1" smtClean="0"/>
              <a:t>ozumn</a:t>
            </a:r>
            <a:r>
              <a:rPr lang="cs-CZ" sz="1400" b="1" dirty="0" smtClean="0"/>
              <a:t>ý/rozumné</a:t>
            </a:r>
            <a:r>
              <a:rPr lang="cs-CZ" sz="1400" dirty="0" smtClean="0"/>
              <a:t> = na požádání posoudí cvičící</a:t>
            </a:r>
          </a:p>
          <a:p>
            <a:pPr>
              <a:buFont typeface="Wingdings" pitchFamily="2" charset="2"/>
              <a:buNone/>
            </a:pPr>
            <a:r>
              <a:rPr lang="cs-CZ" sz="1400" b="1" dirty="0" smtClean="0"/>
              <a:t>POZOR</a:t>
            </a:r>
            <a:r>
              <a:rPr lang="en-US" sz="1400" b="1" dirty="0" smtClean="0"/>
              <a:t>!</a:t>
            </a:r>
            <a:r>
              <a:rPr lang="cs-CZ" sz="1400" b="1" dirty="0" smtClean="0"/>
              <a:t> Osobní předvedení je součástí odevzdání. Na předvádění si připravte několik </a:t>
            </a:r>
            <a:r>
              <a:rPr lang="cs-CZ" sz="1400" b="1" dirty="0" err="1" smtClean="0"/>
              <a:t>slidů</a:t>
            </a:r>
            <a:r>
              <a:rPr lang="cs-CZ" sz="1400" b="1" dirty="0" smtClean="0"/>
              <a:t/>
            </a:r>
            <a:br>
              <a:rPr lang="cs-CZ" sz="1400" b="1" dirty="0" smtClean="0"/>
            </a:br>
            <a:r>
              <a:rPr lang="cs-CZ" sz="1400" b="1" dirty="0" smtClean="0"/>
              <a:t>shrnujících: hlavní funkce programu + hlavní řešené problémy + nástin architektury.</a:t>
            </a:r>
            <a:endParaRPr lang="cs-CZ" sz="1200" b="1" dirty="0" smtClean="0"/>
          </a:p>
          <a:p>
            <a:pPr>
              <a:buFont typeface="Wingdings" pitchFamily="2" charset="2"/>
              <a:buNone/>
            </a:pPr>
            <a:endParaRPr lang="en-US" sz="1400" dirty="0" smtClean="0"/>
          </a:p>
        </p:txBody>
      </p:sp>
      <p:sp>
        <p:nvSpPr>
          <p:cNvPr id="6" name="Obdélník 5"/>
          <p:cNvSpPr/>
          <p:nvPr/>
        </p:nvSpPr>
        <p:spPr>
          <a:xfrm>
            <a:off x="5076056" y="2132857"/>
            <a:ext cx="3429000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Nevygenerovaný (ručně psaný) </a:t>
            </a:r>
            <a:r>
              <a:rPr lang="cs-CZ" b="1" dirty="0"/>
              <a:t>rozumný</a:t>
            </a:r>
            <a:r>
              <a:rPr lang="cs-CZ" dirty="0"/>
              <a:t> kód</a:t>
            </a:r>
          </a:p>
        </p:txBody>
      </p:sp>
      <p:cxnSp>
        <p:nvCxnSpPr>
          <p:cNvPr id="8" name="Přímá spojovací šipka 7"/>
          <p:cNvCxnSpPr/>
          <p:nvPr/>
        </p:nvCxnSpPr>
        <p:spPr>
          <a:xfrm flipV="1">
            <a:off x="4932040" y="2564904"/>
            <a:ext cx="360040" cy="35661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Přímá spojovací šipka 11"/>
          <p:cNvCxnSpPr/>
          <p:nvPr/>
        </p:nvCxnSpPr>
        <p:spPr>
          <a:xfrm rot="5400000" flipH="1" flipV="1">
            <a:off x="5004048" y="2780928"/>
            <a:ext cx="504056" cy="21602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Přímá spojovací šipka 14"/>
          <p:cNvCxnSpPr/>
          <p:nvPr/>
        </p:nvCxnSpPr>
        <p:spPr>
          <a:xfrm rot="5400000" flipH="1" flipV="1">
            <a:off x="4572002" y="3140968"/>
            <a:ext cx="1440158" cy="43205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Přímá spojovací šipka 17"/>
          <p:cNvCxnSpPr/>
          <p:nvPr/>
        </p:nvCxnSpPr>
        <p:spPr>
          <a:xfrm rot="5400000" flipH="1" flipV="1">
            <a:off x="4608004" y="3320988"/>
            <a:ext cx="1728192" cy="36004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46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Test: Static </a:t>
            </a:r>
            <a:r>
              <a:rPr lang="cs-CZ" dirty="0" err="1" smtClean="0"/>
              <a:t>Constructors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14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Extension Methods</a:t>
            </a:r>
            <a:endParaRPr lang="cs-CZ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468313" y="1341438"/>
            <a:ext cx="8207375" cy="5040312"/>
          </a:xfrm>
        </p:spPr>
        <p:txBody>
          <a:bodyPr/>
          <a:lstStyle/>
          <a:p>
            <a:r>
              <a:rPr lang="en-US" sz="2000" smtClean="0"/>
              <a:t>Declaration:</a:t>
            </a:r>
          </a:p>
          <a:p>
            <a:pPr>
              <a:buFontTx/>
              <a:buNone/>
            </a:pPr>
            <a:r>
              <a:rPr lang="en-US" sz="2000" smtClean="0"/>
              <a:t>	</a:t>
            </a:r>
            <a:r>
              <a:rPr lang="en-US" sz="1400" smtClean="0">
                <a:latin typeface="Courier New" pitchFamily="49" charset="0"/>
              </a:rPr>
              <a:t>public static partial class Extensions {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public static int ToInt32(this string s) {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	return Int32.Parse(s);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sz="1400" smtClean="0">
                <a:latin typeface="Courier New" pitchFamily="49" charset="0"/>
              </a:rPr>
              <a:t>	}</a:t>
            </a:r>
          </a:p>
          <a:p>
            <a:pPr>
              <a:buFontTx/>
              <a:buNone/>
            </a:pPr>
            <a:endParaRPr lang="en-US" sz="1400" smtClean="0">
              <a:latin typeface="Courier New" pitchFamily="49" charset="0"/>
            </a:endParaRPr>
          </a:p>
          <a:p>
            <a:r>
              <a:rPr lang="en-US" sz="2000" smtClean="0"/>
              <a:t>Usage:</a:t>
            </a:r>
          </a:p>
          <a:p>
            <a:pPr>
              <a:buFontTx/>
              <a:buNone/>
            </a:pPr>
            <a:r>
              <a:rPr lang="en-US" sz="2000" smtClean="0"/>
              <a:t>	</a:t>
            </a:r>
            <a:r>
              <a:rPr lang="en-US" sz="1400" smtClean="0">
                <a:latin typeface="Courier New" pitchFamily="49" charset="0"/>
              </a:rPr>
              <a:t>string s = "1234";</a:t>
            </a:r>
            <a:r>
              <a:rPr lang="en-US" sz="2000" smtClean="0"/>
              <a:t/>
            </a:r>
            <a:br>
              <a:rPr lang="en-US" sz="2000" smtClean="0"/>
            </a:br>
            <a:r>
              <a:rPr lang="en-US" sz="1400" smtClean="0">
                <a:latin typeface="Courier New" pitchFamily="49" charset="0"/>
              </a:rPr>
              <a:t>int i = s.ToInt32();</a:t>
            </a:r>
            <a:r>
              <a:rPr lang="en-US" sz="2000" smtClean="0"/>
              <a:t>	// Same as Extensions.ToInt32(s)</a:t>
            </a:r>
            <a:r>
              <a:rPr lang="cs-CZ" sz="2000" smtClean="0"/>
              <a:t> </a:t>
            </a:r>
            <a:endParaRPr lang="en-US" sz="2000" smtClean="0"/>
          </a:p>
          <a:p>
            <a:pPr>
              <a:buFontTx/>
              <a:buNone/>
            </a:pPr>
            <a:endParaRPr lang="en-US" sz="2000" smtClean="0"/>
          </a:p>
          <a:p>
            <a:r>
              <a:rPr lang="en-US" sz="2000" smtClean="0"/>
              <a:t>Instance methods take precedence over extension methods</a:t>
            </a:r>
          </a:p>
          <a:p>
            <a:r>
              <a:rPr lang="en-US" sz="2000" smtClean="0"/>
              <a:t>Extension methods imported in inner namespace declarations take precedence over extension methods imported in outer namespace declarations</a:t>
            </a:r>
            <a:r>
              <a:rPr lang="cs-CZ" sz="2000" smtClean="0"/>
              <a:t> </a:t>
            </a:r>
            <a:endParaRPr lang="en-US" sz="2000" smtClean="0"/>
          </a:p>
          <a:p>
            <a:pPr>
              <a:buFontTx/>
              <a:buNone/>
            </a:pPr>
            <a:endParaRPr lang="cs-CZ" sz="2000" smtClean="0"/>
          </a:p>
        </p:txBody>
      </p:sp>
    </p:spTree>
    <p:extLst>
      <p:ext uri="{BB962C8B-B14F-4D97-AF65-F5344CB8AC3E}">
        <p14:creationId xmlns:p14="http://schemas.microsoft.com/office/powerpoint/2010/main" val="303445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836613"/>
          </a:xfrm>
          <a:ln cap="flat" algn="ctr"/>
        </p:spPr>
        <p:txBody>
          <a:bodyPr/>
          <a:lstStyle/>
          <a:p>
            <a:pPr>
              <a:defRPr/>
            </a:pPr>
            <a:r>
              <a:rPr lang="en-US" smtClean="0"/>
              <a:t>Extension Methods (2)</a:t>
            </a:r>
            <a:endParaRPr lang="cs-CZ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323850" y="1219200"/>
            <a:ext cx="84963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smtClean="0"/>
              <a:t>Declaration: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/>
              <a:t>	</a:t>
            </a:r>
            <a:r>
              <a:rPr lang="en-US" sz="1400" smtClean="0">
                <a:latin typeface="Courier New" pitchFamily="49" charset="0"/>
              </a:rPr>
              <a:t>public static partial class Extensions {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public static T[] Slice&lt;T&gt;(this T[] source, int index, int count) {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	if (index &lt; 0 || count &lt; 0 || source.Length – index &lt; count)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		throw new ArgumentException();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	T[] result = new T[count];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	Array.Copy(source, index, result, 0, count);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	return result;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	}</a:t>
            </a:r>
            <a:br>
              <a:rPr lang="en-US" sz="1400" smtClean="0">
                <a:latin typeface="Courier New" pitchFamily="49" charset="0"/>
              </a:rPr>
            </a:br>
            <a:r>
              <a:rPr lang="en-US" sz="1400" smtClean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 smtClean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800" smtClean="0"/>
              <a:t>Usage: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/>
              <a:t>	</a:t>
            </a:r>
            <a:r>
              <a:rPr lang="en-US" sz="1400" smtClean="0">
                <a:latin typeface="Courier New" pitchFamily="49" charset="0"/>
              </a:rPr>
              <a:t>int[] digits = {0, 1, 2, 3, 4, 5, 6, 7, 8, 9};</a:t>
            </a:r>
            <a:r>
              <a:rPr lang="en-US" sz="1800" smtClean="0"/>
              <a:t/>
            </a:r>
            <a:br>
              <a:rPr lang="en-US" sz="1800" smtClean="0"/>
            </a:br>
            <a:r>
              <a:rPr lang="en-US" sz="1400" smtClean="0">
                <a:latin typeface="Courier New" pitchFamily="49" charset="0"/>
              </a:rPr>
              <a:t>int[] a = digits.Slice(4, 3);</a:t>
            </a:r>
            <a:r>
              <a:rPr lang="en-US" sz="1800" smtClean="0"/>
              <a:t>	// Same as Extensions.Slice(digits, 4, 3)</a:t>
            </a:r>
          </a:p>
          <a:p>
            <a:pPr>
              <a:lnSpc>
                <a:spcPct val="90000"/>
              </a:lnSpc>
              <a:buFontTx/>
              <a:buNone/>
            </a:pPr>
            <a:endParaRPr lang="cs-CZ" sz="1800" smtClean="0"/>
          </a:p>
        </p:txBody>
      </p:sp>
    </p:spTree>
    <p:extLst>
      <p:ext uri="{BB962C8B-B14F-4D97-AF65-F5344CB8AC3E}">
        <p14:creationId xmlns:p14="http://schemas.microsoft.com/office/powerpoint/2010/main" val="367984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Test: </a:t>
            </a:r>
            <a:r>
              <a:rPr lang="cs-CZ" dirty="0" err="1" smtClean="0"/>
              <a:t>Extension</a:t>
            </a:r>
            <a:r>
              <a:rPr lang="cs-CZ" dirty="0" smtClean="0"/>
              <a:t> </a:t>
            </a:r>
            <a:r>
              <a:rPr lang="cs-CZ" dirty="0" err="1" smtClean="0"/>
              <a:t>Methods</a:t>
            </a:r>
            <a:r>
              <a:rPr lang="cs-CZ" dirty="0" smtClean="0"/>
              <a:t> and </a:t>
            </a:r>
            <a:r>
              <a:rPr lang="cs-CZ" dirty="0" err="1" smtClean="0"/>
              <a:t>Structs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116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Goto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351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System.Object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sz="quarter" idx="13"/>
          </p:nvPr>
        </p:nvSpPr>
        <p:spPr>
          <a:xfrm>
            <a:off x="685800" y="1295400"/>
            <a:ext cx="7924800" cy="50292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endParaRPr lang="en-US" sz="21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r>
              <a:rPr lang="en-US" sz="2100" smtClean="0"/>
              <a:t>Topmost base class of all other classes</a:t>
            </a:r>
            <a:endParaRPr lang="en-US" sz="1700" smtClean="0"/>
          </a:p>
          <a:p>
            <a:pPr eaLnBrk="1" hangingPunct="1">
              <a:lnSpc>
                <a:spcPts val="900"/>
              </a:lnSpc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endParaRPr lang="en-US" sz="17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r>
              <a:rPr lang="en-US" sz="1700" smtClean="0"/>
              <a:t>	class Object {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r>
              <a:rPr lang="en-US" sz="1700" smtClean="0"/>
              <a:t>		</a:t>
            </a:r>
            <a:r>
              <a:rPr lang="en-US" sz="1700" b="1" i="1" smtClean="0"/>
              <a:t>protected</a:t>
            </a:r>
            <a:r>
              <a:rPr lang="en-US" sz="1700" smtClean="0"/>
              <a:t> object </a:t>
            </a:r>
            <a:r>
              <a:rPr lang="en-US" sz="1700" b="1" smtClean="0"/>
              <a:t>MemberwiseClone</a:t>
            </a:r>
            <a:r>
              <a:rPr lang="en-US" sz="1700" smtClean="0"/>
              <a:t>() {...}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r>
              <a:rPr lang="en-US" sz="1700" smtClean="0"/>
              <a:t>		public Type  </a:t>
            </a:r>
            <a:r>
              <a:rPr lang="en-US" sz="1700" b="1" smtClean="0"/>
              <a:t>GetType</a:t>
            </a:r>
            <a:r>
              <a:rPr lang="en-US" sz="1700" smtClean="0"/>
              <a:t>() {...}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r>
              <a:rPr lang="en-US" sz="1700" smtClean="0"/>
              <a:t>		public virtual bool </a:t>
            </a:r>
            <a:r>
              <a:rPr lang="en-US" sz="1700" b="1" smtClean="0"/>
              <a:t>Equals</a:t>
            </a:r>
            <a:r>
              <a:rPr lang="en-US" sz="1700" smtClean="0"/>
              <a:t> (object o) {...}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r>
              <a:rPr lang="en-US" sz="1700" smtClean="0"/>
              <a:t>		public virtual string </a:t>
            </a:r>
            <a:r>
              <a:rPr lang="en-US" sz="1700" b="1" smtClean="0"/>
              <a:t>ToString</a:t>
            </a:r>
            <a:r>
              <a:rPr lang="en-US" sz="1700" smtClean="0"/>
              <a:t>() {...}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r>
              <a:rPr lang="en-US" sz="1700" smtClean="0"/>
              <a:t>		public virtual int </a:t>
            </a:r>
            <a:r>
              <a:rPr lang="en-US" sz="1700" b="1" smtClean="0"/>
              <a:t>GetHashCode</a:t>
            </a:r>
            <a:r>
              <a:rPr lang="en-US" sz="1700" smtClean="0"/>
              <a:t>() {...}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r>
              <a:rPr lang="en-US" sz="1700" smtClean="0"/>
              <a:t>		public </a:t>
            </a:r>
            <a:r>
              <a:rPr lang="en-US" sz="1700" b="1" i="1" smtClean="0"/>
              <a:t>static</a:t>
            </a:r>
            <a:r>
              <a:rPr lang="en-US" sz="1700" smtClean="0"/>
              <a:t> bool </a:t>
            </a:r>
            <a:r>
              <a:rPr lang="en-US" sz="1700" b="1" smtClean="0"/>
              <a:t>ReferenceEquals</a:t>
            </a:r>
            <a:r>
              <a:rPr lang="en-US" sz="1700" smtClean="0"/>
              <a:t>(object objA,  object objB);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r>
              <a:rPr lang="en-US" sz="1700" smtClean="0"/>
              <a:t>	}</a:t>
            </a:r>
          </a:p>
          <a:p>
            <a:pPr eaLnBrk="1" hangingPunct="1">
              <a:lnSpc>
                <a:spcPts val="900"/>
              </a:lnSpc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endParaRPr lang="en-US" sz="1700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tabLst>
                <a:tab pos="571500" algn="l"/>
                <a:tab pos="2120900" algn="l"/>
                <a:tab pos="3543300" algn="l"/>
              </a:tabLst>
            </a:pPr>
            <a:endParaRPr lang="en-US" sz="1900" smtClean="0"/>
          </a:p>
        </p:txBody>
      </p:sp>
    </p:spTree>
    <p:extLst>
      <p:ext uri="{BB962C8B-B14F-4D97-AF65-F5344CB8AC3E}">
        <p14:creationId xmlns:p14="http://schemas.microsoft.com/office/powerpoint/2010/main" val="50019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784976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Sorting: </a:t>
            </a:r>
            <a:r>
              <a:rPr lang="en-GB" dirty="0" err="1" smtClean="0"/>
              <a:t>IComparable</a:t>
            </a:r>
            <a:r>
              <a:rPr lang="en-GB" dirty="0" smtClean="0"/>
              <a:t> and </a:t>
            </a:r>
            <a:r>
              <a:rPr lang="en-GB" dirty="0" err="1" smtClean="0"/>
              <a:t>IComparer</a:t>
            </a:r>
            <a:endParaRPr lang="en-GB" dirty="0" smtClean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95400"/>
            <a:ext cx="8207375" cy="5373688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400" smtClean="0"/>
              <a:t>IComparable is interface for types with order  </a:t>
            </a:r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600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600" smtClean="0"/>
              <a:t>	classes implementing IComparable are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values types like Int32, Double, DateTime, …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class Enum as base class of all enumeration types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class String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800" smtClean="0"/>
          </a:p>
          <a:p>
            <a:pPr eaLnBrk="1" hangingPunct="1">
              <a:lnSpc>
                <a:spcPct val="90000"/>
              </a:lnSpc>
            </a:pPr>
            <a:r>
              <a:rPr lang="en-GB" sz="1400" smtClean="0"/>
              <a:t>IComparer is interface for the realization of compare operators</a:t>
            </a:r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</a:pPr>
            <a:endParaRPr lang="en-GB" sz="1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600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1600" smtClean="0"/>
              <a:t>	</a:t>
            </a:r>
            <a:endParaRPr lang="en-GB" sz="1400" smtClean="0"/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971550" y="4714875"/>
            <a:ext cx="748823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355600" algn="l"/>
              </a:tabLst>
            </a:pPr>
            <a:r>
              <a:rPr lang="en-GB" sz="1200" dirty="0">
                <a:solidFill>
                  <a:srgbClr val="0033CC"/>
                </a:solidFill>
              </a:rPr>
              <a:t>public interface</a:t>
            </a:r>
            <a:r>
              <a:rPr lang="en-GB" sz="1200" dirty="0"/>
              <a:t> </a:t>
            </a:r>
            <a:r>
              <a:rPr lang="en-GB" sz="1200" b="1" dirty="0" err="1"/>
              <a:t>IComparer</a:t>
            </a:r>
            <a:r>
              <a:rPr lang="en-GB" sz="1200" dirty="0"/>
              <a:t> {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200" dirty="0"/>
              <a:t>	</a:t>
            </a:r>
            <a:r>
              <a:rPr lang="en-GB" sz="1200" dirty="0" err="1">
                <a:solidFill>
                  <a:srgbClr val="0033CC"/>
                </a:solidFill>
              </a:rPr>
              <a:t>int</a:t>
            </a:r>
            <a:r>
              <a:rPr lang="en-GB" sz="1200" dirty="0"/>
              <a:t> </a:t>
            </a:r>
            <a:r>
              <a:rPr lang="en-GB" sz="1200" b="1" dirty="0"/>
              <a:t>Compare</a:t>
            </a:r>
            <a:r>
              <a:rPr lang="en-GB" sz="1200" dirty="0"/>
              <a:t>(</a:t>
            </a:r>
            <a:r>
              <a:rPr lang="en-GB" sz="1200" dirty="0">
                <a:solidFill>
                  <a:srgbClr val="0033CC"/>
                </a:solidFill>
              </a:rPr>
              <a:t>object</a:t>
            </a:r>
            <a:r>
              <a:rPr lang="en-GB" sz="1200" dirty="0"/>
              <a:t> x, </a:t>
            </a:r>
            <a:r>
              <a:rPr lang="en-GB" sz="1200" dirty="0">
                <a:solidFill>
                  <a:srgbClr val="0033CC"/>
                </a:solidFill>
              </a:rPr>
              <a:t>object</a:t>
            </a:r>
            <a:r>
              <a:rPr lang="en-GB" sz="1200" dirty="0"/>
              <a:t> y);  </a:t>
            </a:r>
            <a:r>
              <a:rPr lang="en-GB" sz="1200" dirty="0">
                <a:solidFill>
                  <a:srgbClr val="008080"/>
                </a:solidFill>
              </a:rPr>
              <a:t>// &lt;0 if x &lt; y, 0 if x == y, &gt;0 if x &gt; y</a:t>
            </a:r>
            <a:endParaRPr lang="de-DE" sz="12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de-DE" sz="1200" dirty="0"/>
              <a:t>}</a:t>
            </a:r>
            <a:r>
              <a:rPr lang="en-GB" sz="1200" dirty="0"/>
              <a:t> </a:t>
            </a:r>
          </a:p>
          <a:p>
            <a:pPr eaLnBrk="0" hangingPunct="0">
              <a:tabLst>
                <a:tab pos="355600" algn="l"/>
              </a:tabLst>
            </a:pPr>
            <a:endParaRPr lang="en-GB" sz="1200" dirty="0"/>
          </a:p>
          <a:p>
            <a:pPr eaLnBrk="0" hangingPunct="0">
              <a:tabLst>
                <a:tab pos="355600" algn="l"/>
              </a:tabLst>
            </a:pPr>
            <a:r>
              <a:rPr lang="en-GB" sz="1200" dirty="0">
                <a:solidFill>
                  <a:srgbClr val="0033CC"/>
                </a:solidFill>
              </a:rPr>
              <a:t>public interface</a:t>
            </a:r>
            <a:r>
              <a:rPr lang="en-GB" sz="1200" dirty="0"/>
              <a:t> </a:t>
            </a:r>
            <a:r>
              <a:rPr lang="en-GB" sz="1200" b="1" dirty="0" err="1" smtClean="0"/>
              <a:t>IComparer</a:t>
            </a:r>
            <a:r>
              <a:rPr lang="en-GB" sz="1200" b="1" dirty="0" smtClean="0"/>
              <a:t>&lt;in T</a:t>
            </a:r>
            <a:r>
              <a:rPr lang="en-GB" sz="1200" b="1" dirty="0"/>
              <a:t>&gt;</a:t>
            </a:r>
            <a:r>
              <a:rPr lang="en-GB" sz="1200" dirty="0"/>
              <a:t> {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200" dirty="0"/>
              <a:t>	</a:t>
            </a:r>
            <a:r>
              <a:rPr lang="en-GB" sz="1200" dirty="0" err="1">
                <a:solidFill>
                  <a:srgbClr val="0033CC"/>
                </a:solidFill>
              </a:rPr>
              <a:t>int</a:t>
            </a:r>
            <a:r>
              <a:rPr lang="en-GB" sz="1200" dirty="0"/>
              <a:t> </a:t>
            </a:r>
            <a:r>
              <a:rPr lang="en-GB" sz="1200" b="1" dirty="0"/>
              <a:t>Compare</a:t>
            </a:r>
            <a:r>
              <a:rPr lang="en-GB" sz="1200" dirty="0"/>
              <a:t>(T x, T y);  </a:t>
            </a:r>
            <a:r>
              <a:rPr lang="en-GB" sz="1200" dirty="0">
                <a:solidFill>
                  <a:srgbClr val="008080"/>
                </a:solidFill>
              </a:rPr>
              <a:t>// &lt;0 if x &lt; y, 0 if x == y, &gt;0 if x &gt; y</a:t>
            </a:r>
            <a:endParaRPr lang="de-DE" sz="1200" dirty="0">
              <a:solidFill>
                <a:srgbClr val="008080"/>
              </a:solidFill>
            </a:endParaRPr>
          </a:p>
          <a:p>
            <a:pPr eaLnBrk="0" hangingPunct="0">
              <a:tabLst>
                <a:tab pos="355600" algn="l"/>
              </a:tabLst>
            </a:pPr>
            <a:r>
              <a:rPr lang="de-DE" sz="1200" dirty="0"/>
              <a:t>}</a:t>
            </a:r>
            <a:endParaRPr lang="en-GB" sz="1200" dirty="0"/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971550" y="1628775"/>
            <a:ext cx="748823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355600" algn="l"/>
              </a:tabLst>
            </a:pPr>
            <a:r>
              <a:rPr lang="en-GB" sz="1200" dirty="0">
                <a:solidFill>
                  <a:srgbClr val="0033CC"/>
                </a:solidFill>
              </a:rPr>
              <a:t>public interface</a:t>
            </a:r>
            <a:r>
              <a:rPr lang="en-GB" sz="1200" dirty="0"/>
              <a:t> </a:t>
            </a:r>
            <a:r>
              <a:rPr lang="en-GB" sz="1200" b="1" dirty="0" err="1"/>
              <a:t>IComparable</a:t>
            </a:r>
            <a:r>
              <a:rPr lang="en-GB" sz="1200" dirty="0"/>
              <a:t> {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200" dirty="0"/>
              <a:t>	</a:t>
            </a:r>
            <a:r>
              <a:rPr lang="en-GB" sz="1200" dirty="0" err="1">
                <a:solidFill>
                  <a:srgbClr val="0033CC"/>
                </a:solidFill>
              </a:rPr>
              <a:t>int</a:t>
            </a:r>
            <a:r>
              <a:rPr lang="en-GB" sz="1200" b="1" dirty="0"/>
              <a:t> </a:t>
            </a:r>
            <a:r>
              <a:rPr lang="en-GB" sz="1200" b="1" dirty="0" err="1"/>
              <a:t>CompareTo</a:t>
            </a:r>
            <a:r>
              <a:rPr lang="en-GB" sz="1200" dirty="0"/>
              <a:t>(</a:t>
            </a:r>
            <a:r>
              <a:rPr lang="en-GB" sz="1200" dirty="0">
                <a:solidFill>
                  <a:srgbClr val="0033CC"/>
                </a:solidFill>
              </a:rPr>
              <a:t>object</a:t>
            </a:r>
            <a:r>
              <a:rPr lang="en-GB" sz="1200" dirty="0"/>
              <a:t> </a:t>
            </a:r>
            <a:r>
              <a:rPr lang="en-GB" sz="1200" dirty="0" err="1"/>
              <a:t>obj</a:t>
            </a:r>
            <a:r>
              <a:rPr lang="en-GB" sz="1200" dirty="0"/>
              <a:t>); </a:t>
            </a:r>
            <a:r>
              <a:rPr lang="en-GB" sz="1200" dirty="0">
                <a:solidFill>
                  <a:srgbClr val="008080"/>
                </a:solidFill>
              </a:rPr>
              <a:t>// &lt;0 if this &lt;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r>
              <a:rPr lang="en-GB" sz="1200" dirty="0">
                <a:solidFill>
                  <a:srgbClr val="008080"/>
                </a:solidFill>
              </a:rPr>
              <a:t>, 0 if this ==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r>
              <a:rPr lang="en-GB" sz="1200" dirty="0">
                <a:solidFill>
                  <a:srgbClr val="008080"/>
                </a:solidFill>
              </a:rPr>
              <a:t>, &gt;0 if this &gt;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endParaRPr lang="de-DE" sz="1200" dirty="0"/>
          </a:p>
          <a:p>
            <a:pPr eaLnBrk="0" hangingPunct="0">
              <a:tabLst>
                <a:tab pos="355600" algn="l"/>
              </a:tabLst>
            </a:pPr>
            <a:r>
              <a:rPr lang="de-DE" sz="1200" dirty="0"/>
              <a:t>}</a:t>
            </a:r>
            <a:r>
              <a:rPr lang="en-GB" sz="1200" dirty="0"/>
              <a:t> </a:t>
            </a:r>
          </a:p>
          <a:p>
            <a:pPr eaLnBrk="0" hangingPunct="0">
              <a:tabLst>
                <a:tab pos="355600" algn="l"/>
              </a:tabLst>
            </a:pPr>
            <a:endParaRPr lang="en-GB" sz="1200" dirty="0"/>
          </a:p>
          <a:p>
            <a:pPr eaLnBrk="0" hangingPunct="0">
              <a:tabLst>
                <a:tab pos="355600" algn="l"/>
              </a:tabLst>
            </a:pPr>
            <a:r>
              <a:rPr lang="en-GB" sz="1200" dirty="0">
                <a:solidFill>
                  <a:srgbClr val="0033CC"/>
                </a:solidFill>
              </a:rPr>
              <a:t>public interface</a:t>
            </a:r>
            <a:r>
              <a:rPr lang="en-GB" sz="1200" dirty="0"/>
              <a:t> </a:t>
            </a:r>
            <a:r>
              <a:rPr lang="en-GB" sz="1200" b="1" dirty="0" err="1" smtClean="0"/>
              <a:t>IComparable</a:t>
            </a:r>
            <a:r>
              <a:rPr lang="en-GB" sz="1200" b="1" dirty="0" smtClean="0"/>
              <a:t>&lt;in T</a:t>
            </a:r>
            <a:r>
              <a:rPr lang="en-GB" sz="1200" b="1" dirty="0"/>
              <a:t>&gt;</a:t>
            </a:r>
            <a:r>
              <a:rPr lang="en-GB" sz="1200" dirty="0"/>
              <a:t> {</a:t>
            </a:r>
          </a:p>
          <a:p>
            <a:pPr eaLnBrk="0" hangingPunct="0">
              <a:tabLst>
                <a:tab pos="355600" algn="l"/>
              </a:tabLst>
            </a:pPr>
            <a:r>
              <a:rPr lang="en-GB" sz="1200" dirty="0"/>
              <a:t>	</a:t>
            </a:r>
            <a:r>
              <a:rPr lang="en-GB" sz="1200" dirty="0" err="1">
                <a:solidFill>
                  <a:srgbClr val="0033CC"/>
                </a:solidFill>
              </a:rPr>
              <a:t>int</a:t>
            </a:r>
            <a:r>
              <a:rPr lang="en-GB" sz="1200" b="1" dirty="0"/>
              <a:t> </a:t>
            </a:r>
            <a:r>
              <a:rPr lang="en-GB" sz="1200" b="1" dirty="0" err="1"/>
              <a:t>CompareTo</a:t>
            </a:r>
            <a:r>
              <a:rPr lang="en-GB" sz="1200" dirty="0"/>
              <a:t>(T </a:t>
            </a:r>
            <a:r>
              <a:rPr lang="en-GB" sz="1200" dirty="0" err="1"/>
              <a:t>obj</a:t>
            </a:r>
            <a:r>
              <a:rPr lang="en-GB" sz="1200" dirty="0"/>
              <a:t>); </a:t>
            </a:r>
            <a:r>
              <a:rPr lang="en-GB" sz="1200" dirty="0">
                <a:solidFill>
                  <a:srgbClr val="008080"/>
                </a:solidFill>
              </a:rPr>
              <a:t>// &lt;0 if this &lt;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r>
              <a:rPr lang="en-GB" sz="1200" dirty="0">
                <a:solidFill>
                  <a:srgbClr val="008080"/>
                </a:solidFill>
              </a:rPr>
              <a:t>, 0 if this ==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r>
              <a:rPr lang="en-GB" sz="1200" dirty="0">
                <a:solidFill>
                  <a:srgbClr val="008080"/>
                </a:solidFill>
              </a:rPr>
              <a:t>, &gt;0 if this &gt; </a:t>
            </a:r>
            <a:r>
              <a:rPr lang="en-GB" sz="1200" dirty="0" err="1">
                <a:solidFill>
                  <a:srgbClr val="008080"/>
                </a:solidFill>
              </a:rPr>
              <a:t>obj</a:t>
            </a:r>
            <a:endParaRPr lang="de-DE" sz="1200" dirty="0"/>
          </a:p>
          <a:p>
            <a:pPr eaLnBrk="0" hangingPunct="0">
              <a:tabLst>
                <a:tab pos="355600" algn="l"/>
              </a:tabLst>
            </a:pPr>
            <a:r>
              <a:rPr lang="de-DE" sz="1200" dirty="0"/>
              <a:t>}</a:t>
            </a:r>
            <a:endParaRPr lang="en-GB" sz="1200" dirty="0"/>
          </a:p>
          <a:p>
            <a:pPr eaLnBrk="0" hangingPunct="0">
              <a:tabLst>
                <a:tab pos="355600" algn="l"/>
              </a:tabLst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15445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 autoUpdateAnimBg="0"/>
      <p:bldP spid="131076" grpId="0" animBg="1" autoUpdateAnimBg="0"/>
      <p:bldP spid="131077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971550" y="3835400"/>
            <a:ext cx="76327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>
                <a:solidFill>
                  <a:schemeClr val="accent2"/>
                </a:solidFill>
              </a:rPr>
              <a:t>interface</a:t>
            </a:r>
            <a:r>
              <a:rPr lang="en-US"/>
              <a:t> </a:t>
            </a:r>
            <a:r>
              <a:rPr lang="en-US" b="1"/>
              <a:t>IEnumerator</a:t>
            </a:r>
            <a:r>
              <a:rPr lang="en-US"/>
              <a:t> {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	</a:t>
            </a:r>
            <a:r>
              <a:rPr lang="en-US">
                <a:solidFill>
                  <a:schemeClr val="accent2"/>
                </a:solidFill>
              </a:rPr>
              <a:t>object</a:t>
            </a:r>
            <a:r>
              <a:rPr lang="en-US"/>
              <a:t> </a:t>
            </a:r>
            <a:r>
              <a:rPr lang="en-US" b="1"/>
              <a:t>Current</a:t>
            </a:r>
            <a:r>
              <a:rPr lang="en-US"/>
              <a:t> {</a:t>
            </a:r>
            <a:r>
              <a:rPr lang="en-US">
                <a:solidFill>
                  <a:schemeClr val="accent2"/>
                </a:solidFill>
              </a:rPr>
              <a:t>get</a:t>
            </a:r>
            <a:r>
              <a:rPr lang="en-US"/>
              <a:t>;}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	</a:t>
            </a:r>
            <a:r>
              <a:rPr lang="en-US">
                <a:solidFill>
                  <a:schemeClr val="accent2"/>
                </a:solidFill>
              </a:rPr>
              <a:t>bool</a:t>
            </a:r>
            <a:r>
              <a:rPr lang="en-US"/>
              <a:t> </a:t>
            </a:r>
            <a:r>
              <a:rPr lang="en-US" b="1"/>
              <a:t>MoveNext</a:t>
            </a:r>
            <a:r>
              <a:rPr lang="en-US"/>
              <a:t>();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	</a:t>
            </a:r>
            <a:r>
              <a:rPr lang="en-US">
                <a:solidFill>
                  <a:schemeClr val="accent2"/>
                </a:solidFill>
              </a:rPr>
              <a:t>void</a:t>
            </a:r>
            <a:r>
              <a:rPr lang="en-US"/>
              <a:t> </a:t>
            </a:r>
            <a:r>
              <a:rPr lang="en-US" b="1"/>
              <a:t>Reset</a:t>
            </a:r>
            <a:r>
              <a:rPr lang="en-US"/>
              <a:t>();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}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IEnumerable and IEnumerator (1)</a:t>
            </a:r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r>
              <a:rPr lang="en-US" sz="2000" dirty="0" smtClean="0"/>
              <a:t>Anything which is enumerable is represented by interface </a:t>
            </a:r>
            <a:r>
              <a:rPr lang="en-US" sz="2000" dirty="0" err="1" smtClean="0"/>
              <a:t>IEnumerable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r>
              <a:rPr lang="en-US" sz="2000" dirty="0" err="1" smtClean="0"/>
              <a:t>IEnumerator</a:t>
            </a:r>
            <a:r>
              <a:rPr lang="en-US" sz="2000" dirty="0" smtClean="0"/>
              <a:t> realizes an iterator</a:t>
            </a:r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r>
              <a:rPr lang="en-US" sz="2000" dirty="0" smtClean="0"/>
              <a:t>Also generic versions </a:t>
            </a:r>
            <a:r>
              <a:rPr lang="en-US" sz="2000" dirty="0" err="1" smtClean="0"/>
              <a:t>IEnumerable</a:t>
            </a:r>
            <a:r>
              <a:rPr lang="en-US" sz="2000" dirty="0" smtClean="0"/>
              <a:t>&lt;out T&gt; and </a:t>
            </a:r>
            <a:r>
              <a:rPr lang="en-US" sz="2000" dirty="0" err="1" smtClean="0"/>
              <a:t>IEnumerator</a:t>
            </a:r>
            <a:r>
              <a:rPr lang="en-US" sz="2000" dirty="0" smtClean="0"/>
              <a:t>&lt;out T&gt;</a:t>
            </a:r>
          </a:p>
          <a:p>
            <a:pPr>
              <a:lnSpc>
                <a:spcPct val="90000"/>
              </a:lnSpc>
              <a:tabLst>
                <a:tab pos="4398963" algn="l"/>
              </a:tabLst>
            </a:pPr>
            <a:r>
              <a:rPr lang="en-US" sz="2000" dirty="0"/>
              <a:t>Enumerator should throw an </a:t>
            </a:r>
            <a:r>
              <a:rPr lang="en-US" sz="2000" b="1" dirty="0" err="1"/>
              <a:t>InvalidOperationException</a:t>
            </a:r>
            <a:r>
              <a:rPr lang="en-US" sz="2000" dirty="0"/>
              <a:t> on concurrent modification!</a:t>
            </a:r>
          </a:p>
          <a:p>
            <a:pPr eaLnBrk="1" hangingPunct="1">
              <a:lnSpc>
                <a:spcPct val="90000"/>
              </a:lnSpc>
              <a:tabLst>
                <a:tab pos="4398963" algn="l"/>
              </a:tabLst>
            </a:pPr>
            <a:endParaRPr lang="en-US" sz="1600" dirty="0" smtClean="0">
              <a:solidFill>
                <a:schemeClr val="accent2"/>
              </a:solidFill>
            </a:endParaRPr>
          </a:p>
        </p:txBody>
      </p:sp>
      <p:sp>
        <p:nvSpPr>
          <p:cNvPr id="125958" name="Rectangle 6"/>
          <p:cNvSpPr>
            <a:spLocks noChangeArrowheads="1"/>
          </p:cNvSpPr>
          <p:nvPr/>
        </p:nvSpPr>
        <p:spPr bwMode="auto">
          <a:xfrm>
            <a:off x="900113" y="2049463"/>
            <a:ext cx="7632700" cy="936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>
                <a:solidFill>
                  <a:schemeClr val="accent2"/>
                </a:solidFill>
              </a:rPr>
              <a:t>interface</a:t>
            </a:r>
            <a:r>
              <a:rPr lang="en-US"/>
              <a:t> </a:t>
            </a:r>
            <a:r>
              <a:rPr lang="en-US" b="1"/>
              <a:t>IEnumerable</a:t>
            </a:r>
            <a:r>
              <a:rPr lang="en-US"/>
              <a:t> {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   	IEnumerator </a:t>
            </a:r>
            <a:r>
              <a:rPr lang="en-US" b="1"/>
              <a:t>GetEnumerator</a:t>
            </a:r>
            <a:r>
              <a:rPr lang="en-US"/>
              <a:t>(); </a:t>
            </a:r>
          </a:p>
          <a:p>
            <a:pPr eaLnBrk="0" hangingPunct="0">
              <a:tabLst>
                <a:tab pos="355600" algn="l"/>
                <a:tab pos="723900" algn="l"/>
              </a:tabLst>
            </a:pPr>
            <a:r>
              <a:rPr lang="en-US"/>
              <a:t>}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01738" y="2379663"/>
            <a:ext cx="1439862" cy="1454150"/>
            <a:chOff x="1111" y="1570"/>
            <a:chExt cx="907" cy="908"/>
          </a:xfrm>
        </p:grpSpPr>
        <p:sp>
          <p:nvSpPr>
            <p:cNvPr id="33799" name="Line 8"/>
            <p:cNvSpPr>
              <a:spLocks noChangeShapeType="1"/>
            </p:cNvSpPr>
            <p:nvPr/>
          </p:nvSpPr>
          <p:spPr bwMode="auto">
            <a:xfrm>
              <a:off x="1565" y="1752"/>
              <a:ext cx="0" cy="72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3800" name="Rectangle 9"/>
            <p:cNvSpPr>
              <a:spLocks noChangeArrowheads="1"/>
            </p:cNvSpPr>
            <p:nvPr/>
          </p:nvSpPr>
          <p:spPr bwMode="auto">
            <a:xfrm>
              <a:off x="1111" y="1570"/>
              <a:ext cx="907" cy="182"/>
            </a:xfrm>
            <a:prstGeom prst="rect">
              <a:avLst/>
            </a:prstGeom>
            <a:solidFill>
              <a:srgbClr val="CC0000">
                <a:alpha val="16078"/>
              </a:srgbClr>
            </a:solidFill>
            <a:ln w="2857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3071806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/>
      <p:bldP spid="125957" grpId="0" build="p" autoUpdateAnimBg="0"/>
      <p:bldP spid="1259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IEnumerable</a:t>
            </a:r>
            <a:r>
              <a:rPr lang="en-US" dirty="0" smtClean="0"/>
              <a:t> and </a:t>
            </a:r>
            <a:r>
              <a:rPr lang="en-US" dirty="0" err="1" smtClean="0"/>
              <a:t>IEnumerator</a:t>
            </a:r>
            <a:endParaRPr lang="cs-CZ" dirty="0" smtClean="0"/>
          </a:p>
        </p:txBody>
      </p:sp>
      <p:sp>
        <p:nvSpPr>
          <p:cNvPr id="3481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following statement: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3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b="1" smtClean="0">
                <a:cs typeface="Times New Roman" pitchFamily="18" charset="0"/>
              </a:rPr>
              <a:t>foreach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b="1" smtClean="0">
                <a:cs typeface="Times New Roman" pitchFamily="18" charset="0"/>
              </a:rPr>
              <a:t>(</a:t>
            </a:r>
            <a:r>
              <a:rPr lang="en-US" sz="1300" i="1" smtClean="0">
                <a:cs typeface="Times New Roman" pitchFamily="18" charset="0"/>
              </a:rPr>
              <a:t>ElementType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i="1" smtClean="0">
                <a:cs typeface="Times New Roman" pitchFamily="18" charset="0"/>
              </a:rPr>
              <a:t>element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b="1" smtClean="0">
                <a:cs typeface="Times New Roman" pitchFamily="18" charset="0"/>
              </a:rPr>
              <a:t>in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i="1" smtClean="0">
                <a:cs typeface="Times New Roman" pitchFamily="18" charset="0"/>
              </a:rPr>
              <a:t>collection</a:t>
            </a:r>
            <a:r>
              <a:rPr lang="en-US" sz="1300" b="1" smtClean="0">
                <a:cs typeface="Times New Roman" pitchFamily="18" charset="0"/>
              </a:rPr>
              <a:t>)</a:t>
            </a:r>
            <a:r>
              <a:rPr lang="en-US" sz="1300" smtClean="0">
                <a:cs typeface="Times New Roman" pitchFamily="18" charset="0"/>
              </a:rPr>
              <a:t> </a:t>
            </a:r>
            <a:r>
              <a:rPr lang="en-US" sz="1300" i="1" smtClean="0">
                <a:cs typeface="Times New Roman" pitchFamily="18" charset="0"/>
              </a:rPr>
              <a:t>statement;</a:t>
            </a:r>
            <a:r>
              <a:rPr lang="cs-CZ" sz="2000" smtClean="0"/>
              <a:t> </a:t>
            </a:r>
            <a:endParaRPr lang="en-US" sz="2000" smtClean="0"/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is translated into: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IEnumerator enumerator = ((IEnumerable) </a:t>
            </a:r>
            <a:r>
              <a:rPr lang="en-US" sz="1300" i="1" smtClean="0">
                <a:cs typeface="Times New Roman" pitchFamily="18" charset="0"/>
              </a:rPr>
              <a:t>collection</a:t>
            </a:r>
            <a:r>
              <a:rPr lang="en-US" sz="1300" smtClean="0">
                <a:solidFill>
                  <a:srgbClr val="FF0000"/>
                </a:solidFill>
                <a:cs typeface="Times New Roman" pitchFamily="18" charset="0"/>
              </a:rPr>
              <a:t>).GetEnumerator()</a:t>
            </a:r>
            <a:r>
              <a:rPr lang="en-US" sz="130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try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</a:t>
            </a:r>
            <a:r>
              <a:rPr lang="en-US" sz="1300" i="1" smtClean="0">
                <a:cs typeface="Times New Roman" pitchFamily="18" charset="0"/>
              </a:rPr>
              <a:t>ElementType element</a:t>
            </a:r>
            <a:r>
              <a:rPr lang="en-US" sz="130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</a:t>
            </a:r>
            <a:r>
              <a:rPr lang="en-US" sz="1300" b="1" smtClean="0">
                <a:cs typeface="Times New Roman" pitchFamily="18" charset="0"/>
              </a:rPr>
              <a:t>while (</a:t>
            </a:r>
            <a:r>
              <a:rPr lang="en-US" sz="1300" smtClean="0">
                <a:cs typeface="Times New Roman" pitchFamily="18" charset="0"/>
              </a:rPr>
              <a:t>enumerator.MoveNext()</a:t>
            </a:r>
            <a:r>
              <a:rPr lang="en-US" sz="1300" b="1" smtClean="0">
                <a:cs typeface="Times New Roman" pitchFamily="18" charset="0"/>
              </a:rPr>
              <a:t>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	</a:t>
            </a:r>
            <a:r>
              <a:rPr lang="en-US" sz="1300" i="1" smtClean="0">
                <a:cs typeface="Times New Roman" pitchFamily="18" charset="0"/>
              </a:rPr>
              <a:t>element</a:t>
            </a:r>
            <a:r>
              <a:rPr lang="en-US" sz="1300" smtClean="0">
                <a:cs typeface="Times New Roman" pitchFamily="18" charset="0"/>
              </a:rPr>
              <a:t> = </a:t>
            </a:r>
            <a:r>
              <a:rPr lang="en-US" sz="1300" smtClean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en-US" sz="1300" i="1" smtClean="0">
                <a:solidFill>
                  <a:srgbClr val="FF0000"/>
                </a:solidFill>
                <a:cs typeface="Times New Roman" pitchFamily="18" charset="0"/>
              </a:rPr>
              <a:t>ElementType</a:t>
            </a:r>
            <a:r>
              <a:rPr lang="en-US" sz="1300" smtClean="0">
                <a:solidFill>
                  <a:srgbClr val="FF0000"/>
                </a:solidFill>
                <a:cs typeface="Times New Roman" pitchFamily="18" charset="0"/>
              </a:rPr>
              <a:t>)</a:t>
            </a:r>
            <a:r>
              <a:rPr lang="en-US" sz="1300" smtClean="0">
                <a:cs typeface="Times New Roman" pitchFamily="18" charset="0"/>
              </a:rPr>
              <a:t> enumerator.Current;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	</a:t>
            </a:r>
            <a:r>
              <a:rPr lang="en-US" sz="1300" i="1" smtClean="0">
                <a:cs typeface="Times New Roman" pitchFamily="18" charset="0"/>
              </a:rPr>
              <a:t>statement</a:t>
            </a:r>
            <a:r>
              <a:rPr lang="en-US" sz="130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</a:t>
            </a:r>
            <a:r>
              <a:rPr lang="en-US" sz="1300" b="1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} finally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IDisposable disposable = enumerator as IDisposable;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	if (disposable != null) disposable.Dispose();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smtClean="0"/>
          </a:p>
        </p:txBody>
      </p:sp>
    </p:spTree>
    <p:extLst>
      <p:ext uri="{BB962C8B-B14F-4D97-AF65-F5344CB8AC3E}">
        <p14:creationId xmlns:p14="http://schemas.microsoft.com/office/powerpoint/2010/main" val="262350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err="1" smtClean="0"/>
              <a:t>IEnumerable</a:t>
            </a:r>
            <a:r>
              <a:rPr lang="en-US" dirty="0" smtClean="0"/>
              <a:t> and </a:t>
            </a:r>
            <a:r>
              <a:rPr lang="en-US" dirty="0" err="1" smtClean="0"/>
              <a:t>IEnumerator</a:t>
            </a:r>
            <a:r>
              <a:rPr lang="en-US" dirty="0" smtClean="0"/>
              <a:t> (optimized)</a:t>
            </a:r>
            <a:endParaRPr lang="cs-CZ" dirty="0" smtClean="0"/>
          </a:p>
        </p:txBody>
      </p:sp>
      <p:sp>
        <p:nvSpPr>
          <p:cNvPr id="3481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following statement: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3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b="1" dirty="0" err="1" smtClean="0">
                <a:cs typeface="Times New Roman" pitchFamily="18" charset="0"/>
              </a:rPr>
              <a:t>foreach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b="1" dirty="0" smtClean="0">
                <a:cs typeface="Times New Roman" pitchFamily="18" charset="0"/>
              </a:rPr>
              <a:t>(</a:t>
            </a:r>
            <a:r>
              <a:rPr lang="en-US" sz="1300" i="1" dirty="0" err="1" smtClean="0">
                <a:cs typeface="Times New Roman" pitchFamily="18" charset="0"/>
              </a:rPr>
              <a:t>ElementType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i="1" dirty="0" smtClean="0">
                <a:cs typeface="Times New Roman" pitchFamily="18" charset="0"/>
              </a:rPr>
              <a:t>element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b="1" dirty="0" smtClean="0">
                <a:cs typeface="Times New Roman" pitchFamily="18" charset="0"/>
              </a:rPr>
              <a:t>in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i="1" dirty="0" smtClean="0">
                <a:cs typeface="Times New Roman" pitchFamily="18" charset="0"/>
              </a:rPr>
              <a:t>collection</a:t>
            </a:r>
            <a:r>
              <a:rPr lang="en-US" sz="1300" b="1" dirty="0" smtClean="0">
                <a:cs typeface="Times New Roman" pitchFamily="18" charset="0"/>
              </a:rPr>
              <a:t>)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i="1" dirty="0" smtClean="0">
                <a:cs typeface="Times New Roman" pitchFamily="18" charset="0"/>
              </a:rPr>
              <a:t>statement;</a:t>
            </a:r>
            <a:r>
              <a:rPr lang="cs-CZ" sz="2000" dirty="0" smtClean="0"/>
              <a:t> 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is translated into: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b="1" dirty="0" err="1" smtClean="0">
                <a:solidFill>
                  <a:srgbClr val="FF0000"/>
                </a:solidFill>
                <a:cs typeface="Times New Roman" pitchFamily="18" charset="0"/>
              </a:rPr>
              <a:t>var</a:t>
            </a:r>
            <a:r>
              <a:rPr lang="en-US" sz="1300" dirty="0" smtClean="0">
                <a:cs typeface="Times New Roman" pitchFamily="18" charset="0"/>
              </a:rPr>
              <a:t> enumerator = </a:t>
            </a:r>
            <a:r>
              <a:rPr lang="en-US" sz="1300" i="1" dirty="0" err="1" smtClean="0">
                <a:cs typeface="Times New Roman" pitchFamily="18" charset="0"/>
              </a:rPr>
              <a:t>collection</a:t>
            </a:r>
            <a:r>
              <a:rPr lang="en-US" sz="1300" dirty="0" err="1" smtClean="0">
                <a:solidFill>
                  <a:srgbClr val="FF0000"/>
                </a:solidFill>
                <a:cs typeface="Times New Roman" pitchFamily="18" charset="0"/>
              </a:rPr>
              <a:t>.GetEnumerator</a:t>
            </a:r>
            <a:r>
              <a:rPr lang="en-US" sz="1300" dirty="0" smtClean="0">
                <a:solidFill>
                  <a:srgbClr val="FF0000"/>
                </a:solidFill>
                <a:cs typeface="Times New Roman" pitchFamily="18" charset="0"/>
              </a:rPr>
              <a:t>()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try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i="1" dirty="0" err="1" smtClean="0">
                <a:cs typeface="Times New Roman" pitchFamily="18" charset="0"/>
              </a:rPr>
              <a:t>ElementType</a:t>
            </a:r>
            <a:r>
              <a:rPr lang="en-US" sz="1300" i="1" dirty="0" smtClean="0">
                <a:cs typeface="Times New Roman" pitchFamily="18" charset="0"/>
              </a:rPr>
              <a:t> element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b="1" dirty="0" smtClean="0">
                <a:cs typeface="Times New Roman" pitchFamily="18" charset="0"/>
              </a:rPr>
              <a:t>while (</a:t>
            </a:r>
            <a:r>
              <a:rPr lang="en-US" sz="1300" dirty="0" err="1" smtClean="0">
                <a:cs typeface="Times New Roman" pitchFamily="18" charset="0"/>
              </a:rPr>
              <a:t>enumerator.MoveNext</a:t>
            </a:r>
            <a:r>
              <a:rPr lang="en-US" sz="1300" dirty="0" smtClean="0">
                <a:cs typeface="Times New Roman" pitchFamily="18" charset="0"/>
              </a:rPr>
              <a:t>()</a:t>
            </a:r>
            <a:r>
              <a:rPr lang="en-US" sz="1300" b="1" dirty="0" smtClean="0">
                <a:cs typeface="Times New Roman" pitchFamily="18" charset="0"/>
              </a:rPr>
              <a:t>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	</a:t>
            </a:r>
            <a:r>
              <a:rPr lang="en-US" sz="1300" i="1" dirty="0" smtClean="0">
                <a:cs typeface="Times New Roman" pitchFamily="18" charset="0"/>
              </a:rPr>
              <a:t>element</a:t>
            </a:r>
            <a:r>
              <a:rPr lang="en-US" sz="1300" dirty="0" smtClean="0">
                <a:cs typeface="Times New Roman" pitchFamily="18" charset="0"/>
              </a:rPr>
              <a:t> = </a:t>
            </a:r>
            <a:r>
              <a:rPr lang="en-US" sz="1300" dirty="0" smtClean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en-US" sz="1300" i="1" dirty="0" err="1" smtClean="0">
                <a:solidFill>
                  <a:srgbClr val="FF0000"/>
                </a:solidFill>
                <a:cs typeface="Times New Roman" pitchFamily="18" charset="0"/>
              </a:rPr>
              <a:t>ElementType</a:t>
            </a:r>
            <a:r>
              <a:rPr lang="en-US" sz="1300" dirty="0" smtClean="0">
                <a:solidFill>
                  <a:srgbClr val="FF0000"/>
                </a:solidFill>
                <a:cs typeface="Times New Roman" pitchFamily="18" charset="0"/>
              </a:rPr>
              <a:t>)</a:t>
            </a:r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dirty="0" err="1" smtClean="0">
                <a:cs typeface="Times New Roman" pitchFamily="18" charset="0"/>
              </a:rPr>
              <a:t>enumerator.Current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	</a:t>
            </a:r>
            <a:r>
              <a:rPr lang="en-US" sz="1300" i="1" dirty="0" smtClean="0">
                <a:cs typeface="Times New Roman" pitchFamily="18" charset="0"/>
              </a:rPr>
              <a:t>statement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b="1" dirty="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} finally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</a:t>
            </a:r>
            <a:r>
              <a:rPr lang="en-US" sz="1300" dirty="0" err="1" smtClean="0">
                <a:cs typeface="Times New Roman" pitchFamily="18" charset="0"/>
              </a:rPr>
              <a:t>IDisposable</a:t>
            </a:r>
            <a:r>
              <a:rPr lang="en-US" sz="1300" dirty="0" smtClean="0">
                <a:cs typeface="Times New Roman" pitchFamily="18" charset="0"/>
              </a:rPr>
              <a:t> disposable = enumerator as </a:t>
            </a:r>
            <a:r>
              <a:rPr lang="en-US" sz="1300" dirty="0" err="1" smtClean="0">
                <a:cs typeface="Times New Roman" pitchFamily="18" charset="0"/>
              </a:rPr>
              <a:t>IDisposable</a:t>
            </a:r>
            <a:r>
              <a:rPr lang="en-US" sz="13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	if (disposable != null) </a:t>
            </a:r>
            <a:r>
              <a:rPr lang="en-US" sz="1300" dirty="0" err="1" smtClean="0">
                <a:cs typeface="Times New Roman" pitchFamily="18" charset="0"/>
              </a:rPr>
              <a:t>disposable.Dispose</a:t>
            </a:r>
            <a:r>
              <a:rPr lang="en-US" sz="1300" dirty="0" smtClean="0">
                <a:cs typeface="Times New Roman" pitchFamily="18" charset="0"/>
              </a:rPr>
              <a:t>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300" dirty="0" smtClean="0">
                <a:cs typeface="Times New Roman" pitchFamily="18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cs-CZ" sz="1300" dirty="0" smtClean="0"/>
          </a:p>
        </p:txBody>
      </p:sp>
    </p:spTree>
    <p:extLst>
      <p:ext uri="{BB962C8B-B14F-4D97-AF65-F5344CB8AC3E}">
        <p14:creationId xmlns:p14="http://schemas.microsoft.com/office/powerpoint/2010/main" val="403335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37481</TotalTime>
  <Words>1098</Words>
  <Application>Microsoft Office PowerPoint</Application>
  <PresentationFormat>Předvádění na obrazovce (4:3)</PresentationFormat>
  <Paragraphs>286</Paragraphs>
  <Slides>17</Slides>
  <Notes>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D3S template</vt:lpstr>
      <vt:lpstr>Advanced .NET Programming I 1st Lecture</vt:lpstr>
      <vt:lpstr>Struktura předmětu</vt:lpstr>
      <vt:lpstr>Požadavky na zápočet/zkoušku</vt:lpstr>
      <vt:lpstr>Požadavky na zápočet/zkoušku</vt:lpstr>
      <vt:lpstr>Požadavky na zápočet/zkoušku</vt:lpstr>
      <vt:lpstr>Požadavky na zápočet/zkoušku</vt:lpstr>
      <vt:lpstr>Zápočtový program</vt:lpstr>
      <vt:lpstr>Test: Static Constructors</vt:lpstr>
      <vt:lpstr>Extension Methods</vt:lpstr>
      <vt:lpstr>Extension Methods (2)</vt:lpstr>
      <vt:lpstr>Test: Extension Methods and Structs</vt:lpstr>
      <vt:lpstr>Goto</vt:lpstr>
      <vt:lpstr>Class System.Object</vt:lpstr>
      <vt:lpstr>Sorting: IComparable and IComparer</vt:lpstr>
      <vt:lpstr>IEnumerable and IEnumerator (1)</vt:lpstr>
      <vt:lpstr>IEnumerable and IEnumerator</vt:lpstr>
      <vt:lpstr>IEnumerable and IEnumerator (optimized)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211</cp:revision>
  <dcterms:created xsi:type="dcterms:W3CDTF">2006-10-10T18:27:24Z</dcterms:created>
  <dcterms:modified xsi:type="dcterms:W3CDTF">2018-03-07T10:05:30Z</dcterms:modified>
</cp:coreProperties>
</file>